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567" r:id="rId3"/>
    <p:sldId id="563" r:id="rId4"/>
    <p:sldId id="564" r:id="rId5"/>
    <p:sldId id="559" r:id="rId6"/>
    <p:sldId id="565" r:id="rId7"/>
    <p:sldId id="566" r:id="rId8"/>
    <p:sldId id="5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9" autoAdjust="0"/>
    <p:restoredTop sz="86938" autoAdjust="0"/>
  </p:normalViewPr>
  <p:slideViewPr>
    <p:cSldViewPr snapToGrid="0">
      <p:cViewPr varScale="1">
        <p:scale>
          <a:sx n="55" d="100"/>
          <a:sy n="55" d="100"/>
        </p:scale>
        <p:origin x="14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B695D-3EEA-4386-967A-8035A5AE036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95EC3-9192-46EF-BB56-6D5F58DE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95EC3-9192-46EF-BB56-6D5F58DEF9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8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95EC3-9192-46EF-BB56-6D5F58DEF9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4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4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8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2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9823-9F40-4DF4-9DCB-0A68F81AF3E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459F-7DD9-4B38-9040-CB95BBA87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E5DB-A00B-425C-BBE7-F8A5DA5E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317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+mn-lt"/>
              </a:rPr>
              <a:t>Impatiens Necrotic Spot Virus (INSV) and Pythium Wilt of Lettuce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E9ED1-AE10-4FC8-A8C4-FBB62E2E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40" y="2396836"/>
            <a:ext cx="7886700" cy="2427720"/>
          </a:xfrm>
        </p:spPr>
        <p:txBody>
          <a:bodyPr>
            <a:noAutofit/>
          </a:bodyPr>
          <a:lstStyle/>
          <a:p>
            <a:r>
              <a:rPr lang="en-US" sz="3200" b="1" dirty="0"/>
              <a:t>How long has it been a problem:</a:t>
            </a:r>
          </a:p>
          <a:p>
            <a:pPr lvl="1"/>
            <a:r>
              <a:rPr lang="en-US" sz="3200" b="1" dirty="0"/>
              <a:t>INSV first identified on Salinas Valley lettuce in 2006</a:t>
            </a:r>
          </a:p>
          <a:p>
            <a:pPr lvl="1"/>
            <a:r>
              <a:rPr lang="en-US" sz="3200" b="1" dirty="0"/>
              <a:t>Pythium wilt first report in the Salinas Valley on lettuce in 2015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3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E5DB-A00B-425C-BBE7-F8A5DA5E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317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+mn-lt"/>
              </a:rPr>
              <a:t>Impatiens Necrotic Spot Virus (INSV) and Pythium Wilt of Lettuce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E9ED1-AE10-4FC8-A8C4-FBB62E2E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40" y="2396836"/>
            <a:ext cx="7886700" cy="2427720"/>
          </a:xfrm>
        </p:spPr>
        <p:txBody>
          <a:bodyPr>
            <a:noAutofit/>
          </a:bodyPr>
          <a:lstStyle/>
          <a:p>
            <a:r>
              <a:rPr lang="en-US" b="1" dirty="0"/>
              <a:t>In 2020 incidence and severity of both of these diseases increased to unprecedented and catastrophic levels</a:t>
            </a:r>
          </a:p>
          <a:p>
            <a:r>
              <a:rPr lang="en-US" b="1" dirty="0"/>
              <a:t>Could have been related to two heat spells</a:t>
            </a:r>
          </a:p>
          <a:p>
            <a:r>
              <a:rPr lang="en-US" b="1" dirty="0"/>
              <a:t>Although, we have had heat spells in the past and not seen these diseases flair up</a:t>
            </a:r>
          </a:p>
          <a:p>
            <a:r>
              <a:rPr lang="en-US" b="1" dirty="0"/>
              <a:t>2021 elevated levels of these disease continued, but may have been less due to cooler weather conditions – this is unclear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72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021B-BC3C-4A05-BB2F-0417A8A0C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INSV Symptoms</a:t>
            </a:r>
          </a:p>
        </p:txBody>
      </p:sp>
      <p:pic>
        <p:nvPicPr>
          <p:cNvPr id="10" name="Content Placeholder 9" descr="A picture containing plant, vegetable, lettuce, fresh&#10;&#10;Description automatically generated">
            <a:extLst>
              <a:ext uri="{FF2B5EF4-FFF2-40B4-BE49-F238E27FC236}">
                <a16:creationId xmlns:a16="http://schemas.microsoft.com/office/drawing/2014/main" id="{F129A9B8-FF58-463B-9A5D-933D4027B2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90522" y="2315078"/>
            <a:ext cx="4995117" cy="3746338"/>
          </a:xfrm>
        </p:spPr>
      </p:pic>
      <p:pic>
        <p:nvPicPr>
          <p:cNvPr id="20" name="Content Placeholder 19" descr="A picture containing green, vegetable&#10;&#10;Description automatically generated">
            <a:extLst>
              <a:ext uri="{FF2B5EF4-FFF2-40B4-BE49-F238E27FC236}">
                <a16:creationId xmlns:a16="http://schemas.microsoft.com/office/drawing/2014/main" id="{DF184FC2-998F-483D-979C-FF3668D745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246" t="11237"/>
          <a:stretch/>
        </p:blipFill>
        <p:spPr>
          <a:xfrm rot="5400000">
            <a:off x="-36812" y="2076995"/>
            <a:ext cx="4995116" cy="4222506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2ABCAD2-D383-459B-8554-B9B1F4A6F651}"/>
              </a:ext>
            </a:extLst>
          </p:cNvPr>
          <p:cNvSpPr txBox="1"/>
          <p:nvPr/>
        </p:nvSpPr>
        <p:spPr>
          <a:xfrm>
            <a:off x="2104657" y="6215616"/>
            <a:ext cx="2467342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Necrosis on romaine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015285-1929-426C-AA5E-5A7F069DBC06}"/>
              </a:ext>
            </a:extLst>
          </p:cNvPr>
          <p:cNvSpPr txBox="1"/>
          <p:nvPr/>
        </p:nvSpPr>
        <p:spPr>
          <a:xfrm>
            <a:off x="6704277" y="6215616"/>
            <a:ext cx="2056973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Internal Necrosis</a:t>
            </a:r>
          </a:p>
        </p:txBody>
      </p:sp>
    </p:spTree>
    <p:extLst>
      <p:ext uri="{BB962C8B-B14F-4D97-AF65-F5344CB8AC3E}">
        <p14:creationId xmlns:p14="http://schemas.microsoft.com/office/powerpoint/2010/main" val="218403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92B3-0132-4190-850E-D7238596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330"/>
            <a:ext cx="7886700" cy="1325563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Pythiu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 Wilt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Symptoms</a:t>
            </a:r>
            <a:endParaRPr lang="en-US" dirty="0"/>
          </a:p>
        </p:txBody>
      </p:sp>
      <p:pic>
        <p:nvPicPr>
          <p:cNvPr id="14" name="Content Placeholder 13" descr="A picture containing ground, grass, outdoor, vegetable&#10;&#10;Description automatically generated">
            <a:extLst>
              <a:ext uri="{FF2B5EF4-FFF2-40B4-BE49-F238E27FC236}">
                <a16:creationId xmlns:a16="http://schemas.microsoft.com/office/drawing/2014/main" id="{69172B66-DCF8-4CAF-BB66-A8C1FF4E8A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23"/>
          <a:stretch/>
        </p:blipFill>
        <p:spPr>
          <a:xfrm>
            <a:off x="241789" y="1280379"/>
            <a:ext cx="6708530" cy="5394081"/>
          </a:xfrm>
        </p:spPr>
      </p:pic>
      <p:pic>
        <p:nvPicPr>
          <p:cNvPr id="16" name="Content Placeholder 15" descr="A close-up of some plants&#10;&#10;Description automatically generated with low confidence">
            <a:extLst>
              <a:ext uri="{FF2B5EF4-FFF2-40B4-BE49-F238E27FC236}">
                <a16:creationId xmlns:a16="http://schemas.microsoft.com/office/drawing/2014/main" id="{930468A1-A8D5-44B7-BCE6-AA0314D502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281370" y="1760482"/>
            <a:ext cx="2995247" cy="2246435"/>
          </a:xfrm>
          <a:ln w="31750">
            <a:solidFill>
              <a:srgbClr val="FFFF00"/>
            </a:solidFill>
          </a:ln>
        </p:spPr>
      </p:pic>
      <p:pic>
        <p:nvPicPr>
          <p:cNvPr id="22" name="Picture 21" descr="A picture containing ground, fungus&#10;&#10;Description automatically generated">
            <a:extLst>
              <a:ext uri="{FF2B5EF4-FFF2-40B4-BE49-F238E27FC236}">
                <a16:creationId xmlns:a16="http://schemas.microsoft.com/office/drawing/2014/main" id="{6EED25C3-23D1-4A51-93E2-A2CF175DAE8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807" t="32611" r="11852" b="21103"/>
          <a:stretch/>
        </p:blipFill>
        <p:spPr>
          <a:xfrm rot="5400000">
            <a:off x="7162112" y="5163487"/>
            <a:ext cx="1528306" cy="879232"/>
          </a:xfrm>
          <a:prstGeom prst="rect">
            <a:avLst/>
          </a:prstGeom>
          <a:ln w="44450">
            <a:solidFill>
              <a:srgbClr val="FFFF00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EC8E54A-4059-49F1-B1B0-B0E37B6F4179}"/>
              </a:ext>
            </a:extLst>
          </p:cNvPr>
          <p:cNvSpPr txBox="1"/>
          <p:nvPr/>
        </p:nvSpPr>
        <p:spPr>
          <a:xfrm>
            <a:off x="6586890" y="4117688"/>
            <a:ext cx="2557110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Outer leaves die back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2D75F0-CFE7-4A56-8278-F96FFF23A1CB}"/>
              </a:ext>
            </a:extLst>
          </p:cNvPr>
          <p:cNvSpPr txBox="1"/>
          <p:nvPr/>
        </p:nvSpPr>
        <p:spPr>
          <a:xfrm>
            <a:off x="6827246" y="6324338"/>
            <a:ext cx="2198038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Rotting of tap root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197D5B-E94E-4096-9C5F-960C65E424DB}"/>
              </a:ext>
            </a:extLst>
          </p:cNvPr>
          <p:cNvSpPr txBox="1"/>
          <p:nvPr/>
        </p:nvSpPr>
        <p:spPr>
          <a:xfrm>
            <a:off x="3293445" y="6351758"/>
            <a:ext cx="2557110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Loss  of lettuce stand</a:t>
            </a:r>
          </a:p>
        </p:txBody>
      </p:sp>
    </p:spTree>
    <p:extLst>
      <p:ext uri="{BB962C8B-B14F-4D97-AF65-F5344CB8AC3E}">
        <p14:creationId xmlns:p14="http://schemas.microsoft.com/office/powerpoint/2010/main" val="14935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800D-D03D-4FDD-B90D-279A9D13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 Options for INSV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9E98-74C5-43CE-85D8-520D1FF7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 is spread by an insect, thrips which complicates control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They are a small insect easily blown long distances by the wind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They are difficult to control in conventional production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Applied for a 24c for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Torac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but was denied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Organic production in Salinas Valley valued at $757 million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Very limited control options for organic </a:t>
            </a:r>
          </a:p>
        </p:txBody>
      </p:sp>
    </p:spTree>
    <p:extLst>
      <p:ext uri="{BB962C8B-B14F-4D97-AF65-F5344CB8AC3E}">
        <p14:creationId xmlns:p14="http://schemas.microsoft.com/office/powerpoint/2010/main" val="106282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800D-D03D-4FDD-B90D-279A9D13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 Options for INSV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9E98-74C5-43CE-85D8-520D1FF7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Controlling weed hosts for this virus in the winter months to break the disease cycle is a key practice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Growers have organized and formed a task force to address weed issues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with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CalTrans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to address weeds on the 101 corridor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Educating growers on the need for fastidious weed control on farms and surrounding areas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4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800D-D03D-4FDD-B90D-279A9D13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 Options for Pythium Wilt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9E98-74C5-43CE-85D8-520D1FF7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 have been researching methods for controlling this disease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Fungicide control has been limited due to difficulties of getting the fungicide to all parts of the root system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7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800D-D03D-4FDD-B90D-279A9D13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9E98-74C5-43CE-85D8-520D1FF7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Continued research is needed 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Better understand the epidemiology and biology of these diseases to identify ways to mitigate their impact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Direct control methods such as use of pesticides and biologicals 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Better understanding of cultural control methods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Varietal resistance</a:t>
            </a: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3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332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Impatiens Necrotic Spot Virus (INSV) and Pythium Wilt of Lettuce</vt:lpstr>
      <vt:lpstr>Impatiens Necrotic Spot Virus (INSV) and Pythium Wilt of Lettuce</vt:lpstr>
      <vt:lpstr>INSV Symptoms</vt:lpstr>
      <vt:lpstr>Pythium Wilt Symptoms</vt:lpstr>
      <vt:lpstr>Control Options for INSV</vt:lpstr>
      <vt:lpstr>Control Options for INSV</vt:lpstr>
      <vt:lpstr>Control Options for Pythium Wilt</vt:lpstr>
      <vt:lpstr>Research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of Disease Development and Evaluation of Chemical and Biological Strategies to Control Pythium Wilt of Lettuce</dc:title>
  <dc:creator>Cassandra Tice</dc:creator>
  <cp:lastModifiedBy>Richard Smith</cp:lastModifiedBy>
  <cp:revision>20</cp:revision>
  <dcterms:created xsi:type="dcterms:W3CDTF">2021-10-08T19:00:23Z</dcterms:created>
  <dcterms:modified xsi:type="dcterms:W3CDTF">2021-12-01T17:49:34Z</dcterms:modified>
</cp:coreProperties>
</file>