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sldIdLst>
    <p:sldId id="345" r:id="rId2"/>
    <p:sldId id="341" r:id="rId3"/>
    <p:sldId id="339" r:id="rId4"/>
    <p:sldId id="350" r:id="rId5"/>
    <p:sldId id="346" r:id="rId6"/>
    <p:sldId id="264" r:id="rId7"/>
    <p:sldId id="351" r:id="rId8"/>
    <p:sldId id="352" r:id="rId9"/>
    <p:sldId id="353" r:id="rId10"/>
    <p:sldId id="344" r:id="rId11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[2021-22 Research Funding History and Requests REV AUG.xls]2021-22 Rev Chart!PivotTable2</c:name>
    <c:fmtId val="10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0.28918509255821928"/>
          <c:y val="8.6543578488506162E-2"/>
          <c:w val="0.41721836879571195"/>
          <c:h val="0.82691284302298762"/>
        </c:manualLayout>
      </c:layout>
      <c:pieChart>
        <c:varyColors val="1"/>
        <c:ser>
          <c:idx val="0"/>
          <c:order val="0"/>
          <c:tx>
            <c:strRef>
              <c:f>'2021-22 Rev Chart'!$H$3:$H$4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02C-4E84-979B-6A3B636686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02C-4E84-979B-6A3B636686F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02C-4E84-979B-6A3B636686F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02C-4E84-979B-6A3B636686F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02C-4E84-979B-6A3B636686F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02C-4E84-979B-6A3B636686F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02C-4E84-979B-6A3B636686F7}"/>
              </c:ext>
            </c:extLst>
          </c:dPt>
          <c:dLbls>
            <c:dLbl>
              <c:idx val="0"/>
              <c:layout>
                <c:manualLayout>
                  <c:x val="4.1907912875654728E-2"/>
                  <c:y val="1.591239982258300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2C-4E84-979B-6A3B636686F7}"/>
                </c:ext>
              </c:extLst>
            </c:dLbl>
            <c:dLbl>
              <c:idx val="1"/>
              <c:layout>
                <c:manualLayout>
                  <c:x val="2.7570995312930634E-2"/>
                  <c:y val="-0.3540982387683012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02C-4E84-979B-6A3B636686F7}"/>
                </c:ext>
              </c:extLst>
            </c:dLbl>
            <c:dLbl>
              <c:idx val="4"/>
              <c:layout>
                <c:manualLayout>
                  <c:x val="-5.5141990625861635E-2"/>
                  <c:y val="6.819599923964150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02C-4E84-979B-6A3B636686F7}"/>
                </c:ext>
              </c:extLst>
            </c:dLbl>
            <c:dLbl>
              <c:idx val="5"/>
              <c:layout>
                <c:manualLayout>
                  <c:x val="-6.6170388751033912E-3"/>
                  <c:y val="-1.683957902484374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02C-4E84-979B-6A3B636686F7}"/>
                </c:ext>
              </c:extLst>
            </c:dLbl>
            <c:dLbl>
              <c:idx val="6"/>
              <c:layout>
                <c:manualLayout>
                  <c:x val="3.529087400055142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02C-4E84-979B-6A3B636686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'2021-22 Rev Chart'!$G$5:$G$12</c:f>
              <c:strCache>
                <c:ptCount val="7"/>
                <c:pt idx="0">
                  <c:v>Agronomy</c:v>
                </c:pt>
                <c:pt idx="1">
                  <c:v>Breeding/Genetics</c:v>
                </c:pt>
                <c:pt idx="2">
                  <c:v>IPM</c:v>
                </c:pt>
                <c:pt idx="3">
                  <c:v>Plant pathology</c:v>
                </c:pt>
                <c:pt idx="4">
                  <c:v>UCCE Internship</c:v>
                </c:pt>
                <c:pt idx="5">
                  <c:v>Water quality</c:v>
                </c:pt>
                <c:pt idx="6">
                  <c:v>Weed science</c:v>
                </c:pt>
              </c:strCache>
            </c:strRef>
          </c:cat>
          <c:val>
            <c:numRef>
              <c:f>'2021-22 Rev Chart'!$H$5:$H$12</c:f>
              <c:numCache>
                <c:formatCode>General</c:formatCode>
                <c:ptCount val="7"/>
                <c:pt idx="0">
                  <c:v>96917</c:v>
                </c:pt>
                <c:pt idx="1">
                  <c:v>789481</c:v>
                </c:pt>
                <c:pt idx="2">
                  <c:v>118811</c:v>
                </c:pt>
                <c:pt idx="3">
                  <c:v>342744</c:v>
                </c:pt>
                <c:pt idx="4">
                  <c:v>20000</c:v>
                </c:pt>
                <c:pt idx="5">
                  <c:v>79901</c:v>
                </c:pt>
                <c:pt idx="6">
                  <c:v>22523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02C-4E84-979B-6A3B636686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F2C1D-D12D-4BA4-870F-9C1C8E521EED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407F-2624-413A-99D9-2C2AA9FC2B7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936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F2C1D-D12D-4BA4-870F-9C1C8E521EED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407F-2624-413A-99D9-2C2AA9FC2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9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F2C1D-D12D-4BA4-870F-9C1C8E521EED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407F-2624-413A-99D9-2C2AA9FC2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8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F2C1D-D12D-4BA4-870F-9C1C8E521EED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407F-2624-413A-99D9-2C2AA9FC2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83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F2C1D-D12D-4BA4-870F-9C1C8E521EED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407F-2624-413A-99D9-2C2AA9FC2B7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27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F2C1D-D12D-4BA4-870F-9C1C8E521EED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407F-2624-413A-99D9-2C2AA9FC2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F2C1D-D12D-4BA4-870F-9C1C8E521EED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407F-2624-413A-99D9-2C2AA9FC2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4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F2C1D-D12D-4BA4-870F-9C1C8E521EED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407F-2624-413A-99D9-2C2AA9FC2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63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F2C1D-D12D-4BA4-870F-9C1C8E521EED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407F-2624-413A-99D9-2C2AA9FC2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4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38F2C1D-D12D-4BA4-870F-9C1C8E521EED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E0407F-2624-413A-99D9-2C2AA9FC2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5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F2C1D-D12D-4BA4-870F-9C1C8E521EED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407F-2624-413A-99D9-2C2AA9FC2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6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38F2C1D-D12D-4BA4-870F-9C1C8E521EED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9E0407F-2624-413A-99D9-2C2AA9FC2B7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40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ennifer@calgreens.or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AAB4F-D5D7-4AE7-B4EC-76A191AA6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826684"/>
            <a:ext cx="10058400" cy="4023360"/>
          </a:xfrm>
        </p:spPr>
        <p:txBody>
          <a:bodyPr/>
          <a:lstStyle/>
          <a:p>
            <a:pPr marL="0" indent="0" algn="ctr">
              <a:buNone/>
            </a:pPr>
            <a:endParaRPr lang="en-US" sz="3600" dirty="0"/>
          </a:p>
          <a:p>
            <a:pPr algn="ctr"/>
            <a:r>
              <a:rPr lang="en-US" sz="3600" dirty="0"/>
              <a:t>Jennifer Clarke</a:t>
            </a:r>
          </a:p>
          <a:p>
            <a:pPr algn="ctr"/>
            <a:r>
              <a:rPr lang="en-US" sz="3600" dirty="0"/>
              <a:t>Executive Director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A84C50-60FA-484E-AE93-F44FD2A4D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2943" y="464604"/>
            <a:ext cx="2786113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643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6DBCC-0ED0-4108-A464-6F383DA2F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Contact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928EDE0-F861-4340-800E-802A4C371C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7" y="0"/>
            <a:ext cx="2827620" cy="1062885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BFD65FE-8F8D-4145-B229-07A68DAF0D3B}"/>
              </a:ext>
            </a:extLst>
          </p:cNvPr>
          <p:cNvSpPr txBox="1"/>
          <p:nvPr/>
        </p:nvSpPr>
        <p:spPr>
          <a:xfrm>
            <a:off x="4043680" y="2494976"/>
            <a:ext cx="416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Jennifer Clarke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jennifer@calgreens.org</a:t>
            </a: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831-595-9490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www.calgreens.org</a:t>
            </a:r>
          </a:p>
        </p:txBody>
      </p:sp>
    </p:spTree>
    <p:extLst>
      <p:ext uri="{BB962C8B-B14F-4D97-AF65-F5344CB8AC3E}">
        <p14:creationId xmlns:p14="http://schemas.microsoft.com/office/powerpoint/2010/main" val="2662917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8BD7D-1718-4CC8-8FC4-E08CECBDC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37101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A Little History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EC6221-3528-44F9-A5E4-AD0082453073}"/>
              </a:ext>
            </a:extLst>
          </p:cNvPr>
          <p:cNvSpPr/>
          <p:nvPr/>
        </p:nvSpPr>
        <p:spPr>
          <a:xfrm>
            <a:off x="809625" y="2028825"/>
            <a:ext cx="1034605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dirty="0"/>
              <a:t>California Leafy Green Research Program is a Marketing Order administered through CDFA</a:t>
            </a:r>
          </a:p>
          <a:p>
            <a:endParaRPr lang="en-US" altLang="en-US" sz="2000" dirty="0"/>
          </a:p>
          <a:p>
            <a:r>
              <a:rPr lang="en-US" altLang="en-US" sz="2000" dirty="0"/>
              <a:t>Mandatory program created to fund research relating to production, processing, and distribution of Iceberg Lettuce (currently Leafy Greens)</a:t>
            </a:r>
          </a:p>
          <a:p>
            <a:endParaRPr lang="en-US" altLang="en-US" sz="2000" dirty="0"/>
          </a:p>
          <a:p>
            <a:r>
              <a:rPr lang="en-US" altLang="en-US" sz="2000" dirty="0"/>
              <a:t>1973- The Iceberg Lettuce Research Board first convened </a:t>
            </a:r>
          </a:p>
          <a:p>
            <a:r>
              <a:rPr lang="en-US" altLang="en-US" sz="2000" dirty="0"/>
              <a:t>1997- The CA Lettuce Research Board (the four major leaf lettuces were added)</a:t>
            </a:r>
          </a:p>
          <a:p>
            <a:r>
              <a:rPr lang="en-US" altLang="en-US" sz="2000" dirty="0"/>
              <a:t>2008- The CA Leafy Greens Research Program (spinach and spring mix were included)</a:t>
            </a:r>
          </a:p>
        </p:txBody>
      </p:sp>
      <p:pic>
        <p:nvPicPr>
          <p:cNvPr id="5" name="Content Placeholder 8">
            <a:extLst>
              <a:ext uri="{FF2B5EF4-FFF2-40B4-BE49-F238E27FC236}">
                <a16:creationId xmlns:a16="http://schemas.microsoft.com/office/drawing/2014/main" id="{F0F2349A-4930-4451-9C76-F5B2C3823D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178230"/>
            <a:ext cx="2781300" cy="104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043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560CB-59B8-46D7-BC9D-8328900D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1685925"/>
            <a:ext cx="10744200" cy="425767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US" altLang="en-US" dirty="0"/>
          </a:p>
          <a:p>
            <a:pPr marL="0" indent="0">
              <a:buNone/>
              <a:defRPr/>
            </a:pPr>
            <a:r>
              <a:rPr lang="en-US" altLang="en-US" sz="2200" dirty="0">
                <a:solidFill>
                  <a:schemeClr val="tx1"/>
                </a:solidFill>
              </a:rPr>
              <a:t>Handlers (Shippers) file monthly assessment reports based on volume shipped </a:t>
            </a:r>
          </a:p>
          <a:p>
            <a:pPr marL="0" indent="0">
              <a:buNone/>
              <a:defRPr/>
            </a:pPr>
            <a:r>
              <a:rPr lang="en-US" altLang="en-US" sz="2200" dirty="0">
                <a:solidFill>
                  <a:schemeClr val="tx1"/>
                </a:solidFill>
              </a:rPr>
              <a:t>The assessments paid are use to fund research and run the program</a:t>
            </a:r>
          </a:p>
          <a:p>
            <a:pPr marL="0" indent="0">
              <a:buNone/>
              <a:defRPr/>
            </a:pPr>
            <a:r>
              <a:rPr lang="en-US" altLang="en-US" sz="2200" dirty="0">
                <a:solidFill>
                  <a:schemeClr val="tx1"/>
                </a:solidFill>
              </a:rPr>
              <a:t>Board members represent the industry in setting the annual budget, research priorities, and determining research projects that will receive funding.</a:t>
            </a:r>
          </a:p>
          <a:p>
            <a:pPr marL="0" indent="0">
              <a:buNone/>
              <a:defRPr/>
            </a:pPr>
            <a:r>
              <a:rPr lang="en-US" altLang="en-US" sz="2200" dirty="0">
                <a:solidFill>
                  <a:schemeClr val="tx1"/>
                </a:solidFill>
              </a:rPr>
              <a:t>15 Board Members and 15 Alternate Members representing 3 Districts and 67 Handlers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solidFill>
                  <a:schemeClr val="tx1"/>
                </a:solidFill>
              </a:rPr>
              <a:t>Blythe-Imperial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solidFill>
                  <a:schemeClr val="tx1"/>
                </a:solidFill>
              </a:rPr>
              <a:t>Santa Maria-Lompoc-Oxnard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solidFill>
                  <a:schemeClr val="tx1"/>
                </a:solidFill>
              </a:rPr>
              <a:t>Salinas-Watsonville-San Joaquin Valley</a:t>
            </a:r>
          </a:p>
          <a:p>
            <a:pPr>
              <a:defRPr/>
            </a:pPr>
            <a:endParaRPr lang="en-US" altLang="en-US" sz="1800" dirty="0"/>
          </a:p>
          <a:p>
            <a:endParaRPr lang="en-US" dirty="0"/>
          </a:p>
        </p:txBody>
      </p:sp>
      <p:pic>
        <p:nvPicPr>
          <p:cNvPr id="4" name="Content Placeholder 8">
            <a:extLst>
              <a:ext uri="{FF2B5EF4-FFF2-40B4-BE49-F238E27FC236}">
                <a16:creationId xmlns:a16="http://schemas.microsoft.com/office/drawing/2014/main" id="{E3A1A2CD-8A31-47F7-8471-79D9BE6EFE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178230"/>
            <a:ext cx="2781300" cy="104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826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6DBCC-0ED0-4108-A464-6F383DA2F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Challenges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928EDE0-F861-4340-800E-802A4C371C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7" y="0"/>
            <a:ext cx="2827620" cy="1062885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B939B4B-D79F-4560-823E-E985295CA0A8}"/>
              </a:ext>
            </a:extLst>
          </p:cNvPr>
          <p:cNvSpPr txBox="1"/>
          <p:nvPr/>
        </p:nvSpPr>
        <p:spPr>
          <a:xfrm>
            <a:off x="991552" y="2023963"/>
            <a:ext cx="10208895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Food Safety Concerns, Outbreaks and Recalls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Increased Regulatory Oversight of Water Quality and Nutrient Management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Labor Shortages and Need for Mechanization/Technology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Pest Management Challenges, Especially Associated with Organic Production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Soil Borne Diseases and Plant Viruses- </a:t>
            </a:r>
            <a:r>
              <a:rPr lang="en-US" sz="2400" b="1" dirty="0">
                <a:solidFill>
                  <a:srgbClr val="FF0000"/>
                </a:solidFill>
              </a:rPr>
              <a:t>INSV, Pythium wilt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Loss of UC ANR Farm Advisors and Specialists </a:t>
            </a:r>
          </a:p>
        </p:txBody>
      </p:sp>
    </p:spTree>
    <p:extLst>
      <p:ext uri="{BB962C8B-B14F-4D97-AF65-F5344CB8AC3E}">
        <p14:creationId xmlns:p14="http://schemas.microsoft.com/office/powerpoint/2010/main" val="592538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8">
            <a:extLst>
              <a:ext uri="{FF2B5EF4-FFF2-40B4-BE49-F238E27FC236}">
                <a16:creationId xmlns:a16="http://schemas.microsoft.com/office/drawing/2014/main" id="{087E52D0-2C52-4A86-B278-3A21959A85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7" y="0"/>
            <a:ext cx="2827620" cy="106288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9ECE6BC-8344-4E4C-99ED-7FE9DBA4BD6E}"/>
              </a:ext>
            </a:extLst>
          </p:cNvPr>
          <p:cNvSpPr txBox="1"/>
          <p:nvPr/>
        </p:nvSpPr>
        <p:spPr>
          <a:xfrm>
            <a:off x="3119120" y="208276"/>
            <a:ext cx="6217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2021-2022 Research Funding</a:t>
            </a:r>
          </a:p>
          <a:p>
            <a:pPr algn="ctr"/>
            <a:r>
              <a:rPr lang="en-US" sz="2400" dirty="0"/>
              <a:t>$1,470,377 (31 Projects)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71EA784-A433-428A-AB8A-B1F6977AEA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6517910"/>
              </p:ext>
            </p:extLst>
          </p:nvPr>
        </p:nvGraphicFramePr>
        <p:xfrm>
          <a:off x="338137" y="1281960"/>
          <a:ext cx="11515725" cy="5810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72008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6DBCC-0ED0-4108-A464-6F383DA2F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Board Funded INSV and Pythium Research 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928EDE0-F861-4340-800E-802A4C371C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7" y="0"/>
            <a:ext cx="2827620" cy="1062885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B939B4B-D79F-4560-823E-E985295CA0A8}"/>
              </a:ext>
            </a:extLst>
          </p:cNvPr>
          <p:cNvSpPr txBox="1"/>
          <p:nvPr/>
        </p:nvSpPr>
        <p:spPr>
          <a:xfrm>
            <a:off x="762000" y="1737360"/>
            <a:ext cx="10438448" cy="497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2019</a:t>
            </a:r>
          </a:p>
          <a:p>
            <a:pPr>
              <a:lnSpc>
                <a:spcPct val="150000"/>
              </a:lnSpc>
            </a:pPr>
            <a:endParaRPr lang="en-US" sz="1000" dirty="0"/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Daniel K. Hasegawa, Alejandro Del-Pozo, JP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Dundore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-Arias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Spatial and Temporal Patterns of Western Flower Thrips and INSV in Lettuce Fields in the Salinas Valley and Impacts on Plant Health and Productivity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Alejandro Del-Pozo</a:t>
            </a:r>
            <a:endParaRPr lang="en-US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Integrating Conservational Biocontrol and Chemical Tactics for Managing Aphids and Thrips in Lettuce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Alejandro Del-Pozo, Ian Grettenberger</a:t>
            </a:r>
            <a:endParaRPr lang="en-US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Insecticide Resistance Monitoring and Evaluation of Efficacy of Current Chemical Tactics for Managing Aphids and Thrips in Lettuce</a:t>
            </a:r>
            <a:endParaRPr lang="en-US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5569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6DBCC-0ED0-4108-A464-6F383DA2F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Board Funded INSV and Pythium Research 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928EDE0-F861-4340-800E-802A4C371C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7" y="0"/>
            <a:ext cx="2827620" cy="1062885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B939B4B-D79F-4560-823E-E985295CA0A8}"/>
              </a:ext>
            </a:extLst>
          </p:cNvPr>
          <p:cNvSpPr txBox="1"/>
          <p:nvPr/>
        </p:nvSpPr>
        <p:spPr>
          <a:xfrm>
            <a:off x="762000" y="1737360"/>
            <a:ext cx="10438448" cy="45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2020</a:t>
            </a:r>
          </a:p>
          <a:p>
            <a:pPr>
              <a:lnSpc>
                <a:spcPct val="150000"/>
              </a:lnSpc>
            </a:pPr>
            <a:endParaRPr lang="en-US" sz="1000" dirty="0"/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Daniel K. Hasegawa, Elizabeth Mosqueda, Richard Smith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Assessing the impact that weeds and other secondary plants have on INSV incidence in commercial lettuce fields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Daniel K. Hasegawa, William M. Wintermantel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Efficacy of RNA interference (RNAi) technology to manage thrips and viruses in lettuce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JP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Dundore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-Arias, Richard Smith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Advancing understanding of the biology and management of Pythium wilt of lettuce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8061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6DBCC-0ED0-4108-A464-6F383DA2F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Board Funded INSV and Pythium Research 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928EDE0-F861-4340-800E-802A4C371C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7" y="0"/>
            <a:ext cx="2827620" cy="1062885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B939B4B-D79F-4560-823E-E985295CA0A8}"/>
              </a:ext>
            </a:extLst>
          </p:cNvPr>
          <p:cNvSpPr txBox="1"/>
          <p:nvPr/>
        </p:nvSpPr>
        <p:spPr>
          <a:xfrm>
            <a:off x="809625" y="1737360"/>
            <a:ext cx="10143173" cy="4872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2021</a:t>
            </a:r>
          </a:p>
          <a:p>
            <a:pPr>
              <a:lnSpc>
                <a:spcPct val="150000"/>
              </a:lnSpc>
            </a:pPr>
            <a:endParaRPr lang="en-US" sz="1000" b="1" dirty="0"/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JP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Dundore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-Arias, Richard Smith	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Characterization and Control of Pythium Wilt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Michael Cahn, Richard Smith, JP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Dundore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-Arias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Improved Pythium Wilt Control through Improved Irrigation Practices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Daniel K. Hasegawa, Richard Smith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Area-wide Monitoring of Thrips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Daniel K. Hasegawa, William M. Wintermantel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Thrips RNAi Technology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0259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6DBCC-0ED0-4108-A464-6F383DA2F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Board Funded INSV and Pythium Research 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928EDE0-F861-4340-800E-802A4C371C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7" y="0"/>
            <a:ext cx="2827620" cy="1062885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B939B4B-D79F-4560-823E-E985295CA0A8}"/>
              </a:ext>
            </a:extLst>
          </p:cNvPr>
          <p:cNvSpPr txBox="1"/>
          <p:nvPr/>
        </p:nvSpPr>
        <p:spPr>
          <a:xfrm>
            <a:off x="809625" y="1737360"/>
            <a:ext cx="10143173" cy="5530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2021 </a:t>
            </a:r>
            <a:r>
              <a:rPr lang="en-US" sz="2400" dirty="0"/>
              <a:t>continued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Apurba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Barman, Daniel Hasegawa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Monitoring seasonal thrips population dynamics and identification of reservoir hosts of Impatiens Necrotic Spot Virus (INSV) in Imperial Valley lettuce production landscape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Kerry Mauck, Daniel Hasegawa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Evaluating Plant Immunity Priming Agents for Protection Against Virus Infection In Lettuce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Ian Grettenberger, Daniel Hasegawa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Novel Technologies for Effective and Sustainable Management of Thrips and Aphids in Lettuce: Precision Insecticide Applications and Drone Releases of Natural Enemies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Frank Martin, Timothy Miles, Martin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Chilvers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Development of a molecular diagnostic assay for </a:t>
            </a:r>
            <a:r>
              <a:rPr lang="en-US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Pythium </a:t>
            </a:r>
            <a:r>
              <a:rPr lang="en-US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uncinulatum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625180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973</TotalTime>
  <Words>546</Words>
  <Application>Microsoft Office PowerPoint</Application>
  <PresentationFormat>Widescreen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Retrospect</vt:lpstr>
      <vt:lpstr>PowerPoint Presentation</vt:lpstr>
      <vt:lpstr>A Little History</vt:lpstr>
      <vt:lpstr>PowerPoint Presentation</vt:lpstr>
      <vt:lpstr>Challenges</vt:lpstr>
      <vt:lpstr>PowerPoint Presentation</vt:lpstr>
      <vt:lpstr>Board Funded INSV and Pythium Research </vt:lpstr>
      <vt:lpstr>Board Funded INSV and Pythium Research </vt:lpstr>
      <vt:lpstr>Board Funded INSV and Pythium Research </vt:lpstr>
      <vt:lpstr>Board Funded INSV and Pythium Research 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</dc:creator>
  <cp:lastModifiedBy> </cp:lastModifiedBy>
  <cp:revision>62</cp:revision>
  <cp:lastPrinted>2019-03-07T22:18:17Z</cp:lastPrinted>
  <dcterms:created xsi:type="dcterms:W3CDTF">2019-02-18T16:34:00Z</dcterms:created>
  <dcterms:modified xsi:type="dcterms:W3CDTF">2021-12-01T16:54:42Z</dcterms:modified>
</cp:coreProperties>
</file>