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Gill Sans"/>
      <p:regular r:id="rId6"/>
      <p:bold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font" Target="fonts/GillSans-regular.fntdata"/><Relationship Id="rId7" Type="http://schemas.openxmlformats.org/officeDocument/2006/relationships/font" Target="fonts/Gill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c4fc36030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Lettuce Head and Leaf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Broccolil, Cauliflower,Celery, Strawberries and Minor crops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Sales Department, Harvest, Marketing, Farming and Pest Control</a:t>
            </a:r>
            <a:endParaRPr/>
          </a:p>
        </p:txBody>
      </p:sp>
      <p:sp>
        <p:nvSpPr>
          <p:cNvPr id="133" name="Google Shape;133;g6c4fc36030_0_4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470701" y="2558709"/>
            <a:ext cx="3846653" cy="1564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470701" y="4122898"/>
            <a:ext cx="3846653" cy="1317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15" name="Google Shape;15;p2"/>
          <p:cNvCxnSpPr/>
          <p:nvPr/>
        </p:nvCxnSpPr>
        <p:spPr>
          <a:xfrm>
            <a:off x="717630" y="1851949"/>
            <a:ext cx="1435261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" name="Google Shape;16;p2"/>
          <p:cNvSpPr txBox="1"/>
          <p:nvPr>
            <p:ph idx="2" type="body"/>
          </p:nvPr>
        </p:nvSpPr>
        <p:spPr>
          <a:xfrm>
            <a:off x="470701" y="5926236"/>
            <a:ext cx="3846653" cy="348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8" name="Google Shape;108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9" name="Google Shape;10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6" name="Google Shape;11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ctrTitle"/>
          </p:nvPr>
        </p:nvSpPr>
        <p:spPr>
          <a:xfrm>
            <a:off x="470701" y="2558709"/>
            <a:ext cx="38466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470701" y="4122898"/>
            <a:ext cx="3846600" cy="13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22" name="Google Shape;22;p3"/>
          <p:cNvCxnSpPr/>
          <p:nvPr/>
        </p:nvCxnSpPr>
        <p:spPr>
          <a:xfrm>
            <a:off x="717630" y="1851949"/>
            <a:ext cx="1435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92203" l="0" r="79588" t="0"/>
          <a:stretch/>
        </p:blipFill>
        <p:spPr>
          <a:xfrm>
            <a:off x="532434" y="1011982"/>
            <a:ext cx="2488560" cy="53474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idx="2" type="body"/>
          </p:nvPr>
        </p:nvSpPr>
        <p:spPr>
          <a:xfrm>
            <a:off x="470701" y="5926236"/>
            <a:ext cx="38466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type="ctrTitle"/>
          </p:nvPr>
        </p:nvSpPr>
        <p:spPr>
          <a:xfrm>
            <a:off x="470701" y="2558709"/>
            <a:ext cx="3846653" cy="1564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Arial"/>
              <a:buNone/>
              <a:defRPr sz="44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470701" y="4122898"/>
            <a:ext cx="3846653" cy="1317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30" name="Google Shape;30;p4"/>
          <p:cNvCxnSpPr/>
          <p:nvPr/>
        </p:nvCxnSpPr>
        <p:spPr>
          <a:xfrm>
            <a:off x="717630" y="1851949"/>
            <a:ext cx="1435261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" name="Google Shape;31;p4"/>
          <p:cNvPicPr preferRelativeResize="0"/>
          <p:nvPr/>
        </p:nvPicPr>
        <p:blipFill rotWithShape="1">
          <a:blip r:embed="rId3">
            <a:alphaModFix/>
          </a:blip>
          <a:srcRect b="0" l="0" r="82342" t="93333"/>
          <a:stretch/>
        </p:blipFill>
        <p:spPr>
          <a:xfrm>
            <a:off x="497709" y="977256"/>
            <a:ext cx="2518040" cy="53474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idx="2" type="body"/>
          </p:nvPr>
        </p:nvSpPr>
        <p:spPr>
          <a:xfrm>
            <a:off x="470701" y="5926236"/>
            <a:ext cx="3846653" cy="348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1246" l="0" r="1246" t="0"/>
          <a:stretch/>
        </p:blipFill>
        <p:spPr>
          <a:xfrm>
            <a:off x="-11576" y="-23150"/>
            <a:ext cx="12203576" cy="68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>
            <p:ph type="ctrTitle"/>
          </p:nvPr>
        </p:nvSpPr>
        <p:spPr>
          <a:xfrm>
            <a:off x="470701" y="2558709"/>
            <a:ext cx="3846653" cy="1564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470701" y="4122898"/>
            <a:ext cx="3846653" cy="1317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38" name="Google Shape;38;p5"/>
          <p:cNvCxnSpPr/>
          <p:nvPr/>
        </p:nvCxnSpPr>
        <p:spPr>
          <a:xfrm>
            <a:off x="717630" y="1851949"/>
            <a:ext cx="1435261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" name="Google Shape;39;p5"/>
          <p:cNvPicPr preferRelativeResize="0"/>
          <p:nvPr/>
        </p:nvPicPr>
        <p:blipFill rotWithShape="1">
          <a:blip r:embed="rId3">
            <a:alphaModFix/>
          </a:blip>
          <a:srcRect b="0" l="0" r="82342" t="93333"/>
          <a:stretch/>
        </p:blipFill>
        <p:spPr>
          <a:xfrm>
            <a:off x="497709" y="977256"/>
            <a:ext cx="2518040" cy="53474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/>
          <p:nvPr>
            <p:ph idx="2" type="body"/>
          </p:nvPr>
        </p:nvSpPr>
        <p:spPr>
          <a:xfrm>
            <a:off x="470701" y="5926236"/>
            <a:ext cx="3846653" cy="348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-11573"/>
            <a:ext cx="12192000" cy="68695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" name="Google Shape;44;p6"/>
          <p:cNvGrpSpPr/>
          <p:nvPr/>
        </p:nvGrpSpPr>
        <p:grpSpPr>
          <a:xfrm>
            <a:off x="-37391" y="-93156"/>
            <a:ext cx="12240964" cy="1424113"/>
            <a:chOff x="-48966" y="1318954"/>
            <a:chExt cx="12240964" cy="1424113"/>
          </a:xfrm>
        </p:grpSpPr>
        <p:pic>
          <p:nvPicPr>
            <p:cNvPr id="45" name="Google Shape;45;p6"/>
            <p:cNvPicPr preferRelativeResize="0"/>
            <p:nvPr/>
          </p:nvPicPr>
          <p:blipFill rotWithShape="1">
            <a:blip r:embed="rId2">
              <a:alphaModFix/>
            </a:blip>
            <a:srcRect b="0" l="0" r="10400" t="81779"/>
            <a:stretch/>
          </p:blipFill>
          <p:spPr>
            <a:xfrm flipH="1">
              <a:off x="-48966" y="1400537"/>
              <a:ext cx="12240964" cy="12005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6"/>
            <p:cNvPicPr preferRelativeResize="0"/>
            <p:nvPr/>
          </p:nvPicPr>
          <p:blipFill rotWithShape="1">
            <a:blip r:embed="rId3">
              <a:alphaModFix/>
            </a:blip>
            <a:srcRect b="-4157" l="0" r="0" t="81033"/>
            <a:stretch/>
          </p:blipFill>
          <p:spPr>
            <a:xfrm flipH="1">
              <a:off x="-48964" y="1318954"/>
              <a:ext cx="12240000" cy="1424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" name="Google Shape;47;p6"/>
          <p:cNvSpPr txBox="1"/>
          <p:nvPr>
            <p:ph type="title"/>
          </p:nvPr>
        </p:nvSpPr>
        <p:spPr>
          <a:xfrm>
            <a:off x="468504" y="1116803"/>
            <a:ext cx="7957866" cy="534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468504" y="2650602"/>
            <a:ext cx="10885296" cy="3330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b="0" i="0" sz="1500">
                <a:latin typeface="Avenir"/>
                <a:ea typeface="Avenir"/>
                <a:cs typeface="Avenir"/>
                <a:sym typeface="Avenir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•"/>
              <a:defRPr b="0" i="0" sz="1500">
                <a:latin typeface="Avenir"/>
                <a:ea typeface="Avenir"/>
                <a:cs typeface="Avenir"/>
                <a:sym typeface="Avenir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•"/>
              <a:defRPr b="0" i="0" sz="1500">
                <a:latin typeface="Avenir"/>
                <a:ea typeface="Avenir"/>
                <a:cs typeface="Avenir"/>
                <a:sym typeface="Avenir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•"/>
              <a:defRPr b="0" i="0" sz="1500">
                <a:latin typeface="Avenir"/>
                <a:ea typeface="Avenir"/>
                <a:cs typeface="Avenir"/>
                <a:sym typeface="Avenir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•"/>
              <a:defRPr b="0" i="0" sz="1500"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468504" y="1654414"/>
            <a:ext cx="7957866" cy="348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grpSp>
        <p:nvGrpSpPr>
          <p:cNvPr id="50" name="Google Shape;50;p6"/>
          <p:cNvGrpSpPr/>
          <p:nvPr/>
        </p:nvGrpSpPr>
        <p:grpSpPr>
          <a:xfrm>
            <a:off x="-14241" y="2187615"/>
            <a:ext cx="10084216" cy="0"/>
            <a:chOff x="-14241" y="2187615"/>
            <a:chExt cx="10084216" cy="0"/>
          </a:xfrm>
        </p:grpSpPr>
        <p:cxnSp>
          <p:nvCxnSpPr>
            <p:cNvPr id="51" name="Google Shape;51;p6"/>
            <p:cNvCxnSpPr/>
            <p:nvPr/>
          </p:nvCxnSpPr>
          <p:spPr>
            <a:xfrm>
              <a:off x="-14241" y="2187615"/>
              <a:ext cx="10084216" cy="0"/>
            </a:xfrm>
            <a:prstGeom prst="straightConnector1">
              <a:avLst/>
            </a:prstGeom>
            <a:noFill/>
            <a:ln cap="flat" cmpd="sng" w="285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" name="Google Shape;52;p6"/>
            <p:cNvCxnSpPr/>
            <p:nvPr/>
          </p:nvCxnSpPr>
          <p:spPr>
            <a:xfrm>
              <a:off x="613458" y="2187615"/>
              <a:ext cx="594438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3" name="Google Shape;53;p6"/>
          <p:cNvSpPr/>
          <p:nvPr/>
        </p:nvSpPr>
        <p:spPr>
          <a:xfrm>
            <a:off x="0" y="6516547"/>
            <a:ext cx="12202610" cy="3530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accent3"/>
                </a:solidFill>
              </a:defRPr>
            </a:lvl1pPr>
            <a:lvl2pPr lvl="1">
              <a:buNone/>
              <a:defRPr sz="1300">
                <a:solidFill>
                  <a:schemeClr val="accent3"/>
                </a:solidFill>
              </a:defRPr>
            </a:lvl2pPr>
            <a:lvl3pPr lvl="2">
              <a:buNone/>
              <a:defRPr sz="1300">
                <a:solidFill>
                  <a:schemeClr val="accent3"/>
                </a:solidFill>
              </a:defRPr>
            </a:lvl3pPr>
            <a:lvl4pPr lvl="3">
              <a:buNone/>
              <a:defRPr sz="1300">
                <a:solidFill>
                  <a:schemeClr val="accent3"/>
                </a:solidFill>
              </a:defRPr>
            </a:lvl4pPr>
            <a:lvl5pPr lvl="4">
              <a:buNone/>
              <a:defRPr sz="1300">
                <a:solidFill>
                  <a:schemeClr val="accent3"/>
                </a:solidFill>
              </a:defRPr>
            </a:lvl5pPr>
            <a:lvl6pPr lvl="5">
              <a:buNone/>
              <a:defRPr sz="1300">
                <a:solidFill>
                  <a:schemeClr val="accent3"/>
                </a:solidFill>
              </a:defRPr>
            </a:lvl6pPr>
            <a:lvl7pPr lvl="6">
              <a:buNone/>
              <a:defRPr sz="1300">
                <a:solidFill>
                  <a:schemeClr val="accent3"/>
                </a:solidFill>
              </a:defRPr>
            </a:lvl7pPr>
            <a:lvl8pPr lvl="7">
              <a:buNone/>
              <a:defRPr sz="1300">
                <a:solidFill>
                  <a:schemeClr val="accent3"/>
                </a:solidFill>
              </a:defRPr>
            </a:lvl8pPr>
            <a:lvl9pPr lvl="8">
              <a:buNone/>
              <a:defRPr sz="13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0" y="-11573"/>
            <a:ext cx="12192000" cy="68695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1116686" y="2324122"/>
            <a:ext cx="9543606" cy="3330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b="0" i="0" sz="1500">
                <a:latin typeface="Avenir"/>
                <a:ea typeface="Avenir"/>
                <a:cs typeface="Avenir"/>
                <a:sym typeface="Avenir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•"/>
              <a:defRPr b="0" i="0" sz="1500">
                <a:latin typeface="Avenir"/>
                <a:ea typeface="Avenir"/>
                <a:cs typeface="Avenir"/>
                <a:sym typeface="Avenir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•"/>
              <a:defRPr b="0" i="0" sz="1500">
                <a:latin typeface="Avenir"/>
                <a:ea typeface="Avenir"/>
                <a:cs typeface="Avenir"/>
                <a:sym typeface="Avenir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•"/>
              <a:defRPr b="0" i="0" sz="1500">
                <a:latin typeface="Avenir"/>
                <a:ea typeface="Avenir"/>
                <a:cs typeface="Avenir"/>
                <a:sym typeface="Avenir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•"/>
              <a:defRPr b="0" i="0" sz="1500"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58" name="Google Shape;58;p7"/>
          <p:cNvGrpSpPr/>
          <p:nvPr/>
        </p:nvGrpSpPr>
        <p:grpSpPr>
          <a:xfrm flipH="1" rot="-5400000">
            <a:off x="-3004745" y="2981594"/>
            <a:ext cx="6901156" cy="914818"/>
            <a:chOff x="6355481" y="1828250"/>
            <a:chExt cx="5836517" cy="914818"/>
          </a:xfrm>
        </p:grpSpPr>
        <p:pic>
          <p:nvPicPr>
            <p:cNvPr id="59" name="Google Shape;59;p7"/>
            <p:cNvPicPr preferRelativeResize="0"/>
            <p:nvPr/>
          </p:nvPicPr>
          <p:blipFill rotWithShape="1">
            <a:blip r:embed="rId2">
              <a:alphaModFix/>
            </a:blip>
            <a:srcRect b="0" l="-1" r="57278" t="88271"/>
            <a:stretch/>
          </p:blipFill>
          <p:spPr>
            <a:xfrm flipH="1">
              <a:off x="6355481" y="1828250"/>
              <a:ext cx="5836517" cy="77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7"/>
            <p:cNvPicPr preferRelativeResize="0"/>
            <p:nvPr/>
          </p:nvPicPr>
          <p:blipFill rotWithShape="1">
            <a:blip r:embed="rId3">
              <a:alphaModFix/>
            </a:blip>
            <a:srcRect b="-4157" l="0" r="52329" t="89302"/>
            <a:stretch/>
          </p:blipFill>
          <p:spPr>
            <a:xfrm flipH="1">
              <a:off x="6356212" y="1828252"/>
              <a:ext cx="5834823" cy="9148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accent3"/>
                </a:solidFill>
              </a:defRPr>
            </a:lvl1pPr>
            <a:lvl2pPr lvl="1">
              <a:buNone/>
              <a:defRPr sz="1300">
                <a:solidFill>
                  <a:schemeClr val="accent3"/>
                </a:solidFill>
              </a:defRPr>
            </a:lvl2pPr>
            <a:lvl3pPr lvl="2">
              <a:buNone/>
              <a:defRPr sz="1300">
                <a:solidFill>
                  <a:schemeClr val="accent3"/>
                </a:solidFill>
              </a:defRPr>
            </a:lvl3pPr>
            <a:lvl4pPr lvl="3">
              <a:buNone/>
              <a:defRPr sz="1300">
                <a:solidFill>
                  <a:schemeClr val="accent3"/>
                </a:solidFill>
              </a:defRPr>
            </a:lvl4pPr>
            <a:lvl5pPr lvl="4">
              <a:buNone/>
              <a:defRPr sz="1300">
                <a:solidFill>
                  <a:schemeClr val="accent3"/>
                </a:solidFill>
              </a:defRPr>
            </a:lvl5pPr>
            <a:lvl6pPr lvl="5">
              <a:buNone/>
              <a:defRPr sz="1300">
                <a:solidFill>
                  <a:schemeClr val="accent3"/>
                </a:solidFill>
              </a:defRPr>
            </a:lvl6pPr>
            <a:lvl7pPr lvl="6">
              <a:buNone/>
              <a:defRPr sz="1300">
                <a:solidFill>
                  <a:schemeClr val="accent3"/>
                </a:solidFill>
              </a:defRPr>
            </a:lvl7pPr>
            <a:lvl8pPr lvl="7">
              <a:buNone/>
              <a:defRPr sz="1300">
                <a:solidFill>
                  <a:schemeClr val="accent3"/>
                </a:solidFill>
              </a:defRPr>
            </a:lvl8pPr>
            <a:lvl9pPr lvl="8">
              <a:buNone/>
              <a:defRPr sz="13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-11573"/>
            <a:ext cx="12192000" cy="68695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 txBox="1"/>
          <p:nvPr>
            <p:ph type="title"/>
          </p:nvPr>
        </p:nvSpPr>
        <p:spPr>
          <a:xfrm>
            <a:off x="491641" y="347074"/>
            <a:ext cx="9543606" cy="534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" type="body"/>
          </p:nvPr>
        </p:nvSpPr>
        <p:spPr>
          <a:xfrm>
            <a:off x="491641" y="1907433"/>
            <a:ext cx="9543606" cy="3330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b="0" i="0" sz="1500">
                <a:latin typeface="Avenir"/>
                <a:ea typeface="Avenir"/>
                <a:cs typeface="Avenir"/>
                <a:sym typeface="Avenir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•"/>
              <a:defRPr b="0" i="0" sz="1500">
                <a:latin typeface="Avenir"/>
                <a:ea typeface="Avenir"/>
                <a:cs typeface="Avenir"/>
                <a:sym typeface="Avenir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•"/>
              <a:defRPr b="0" i="0" sz="1500">
                <a:latin typeface="Avenir"/>
                <a:ea typeface="Avenir"/>
                <a:cs typeface="Avenir"/>
                <a:sym typeface="Avenir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•"/>
              <a:defRPr b="0" i="0" sz="1500">
                <a:latin typeface="Avenir"/>
                <a:ea typeface="Avenir"/>
                <a:cs typeface="Avenir"/>
                <a:sym typeface="Avenir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•"/>
              <a:defRPr b="0" i="0" sz="1500"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2" type="body"/>
          </p:nvPr>
        </p:nvSpPr>
        <p:spPr>
          <a:xfrm>
            <a:off x="491641" y="884685"/>
            <a:ext cx="9543606" cy="348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grpSp>
        <p:nvGrpSpPr>
          <p:cNvPr id="67" name="Google Shape;67;p8"/>
          <p:cNvGrpSpPr/>
          <p:nvPr/>
        </p:nvGrpSpPr>
        <p:grpSpPr>
          <a:xfrm>
            <a:off x="-14243" y="1435247"/>
            <a:ext cx="10084216" cy="0"/>
            <a:chOff x="-14241" y="2187615"/>
            <a:chExt cx="10084216" cy="0"/>
          </a:xfrm>
        </p:grpSpPr>
        <p:cxnSp>
          <p:nvCxnSpPr>
            <p:cNvPr id="68" name="Google Shape;68;p8"/>
            <p:cNvCxnSpPr/>
            <p:nvPr/>
          </p:nvCxnSpPr>
          <p:spPr>
            <a:xfrm>
              <a:off x="-14241" y="2187615"/>
              <a:ext cx="10084216" cy="0"/>
            </a:xfrm>
            <a:prstGeom prst="straightConnector1">
              <a:avLst/>
            </a:prstGeom>
            <a:noFill/>
            <a:ln cap="flat" cmpd="sng" w="285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" name="Google Shape;69;p8"/>
            <p:cNvCxnSpPr/>
            <p:nvPr/>
          </p:nvCxnSpPr>
          <p:spPr>
            <a:xfrm>
              <a:off x="613458" y="2187615"/>
              <a:ext cx="594438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70" name="Google Shape;70;p8"/>
          <p:cNvGrpSpPr/>
          <p:nvPr/>
        </p:nvGrpSpPr>
        <p:grpSpPr>
          <a:xfrm flipH="1" rot="10800000">
            <a:off x="-48964" y="5454139"/>
            <a:ext cx="12240964" cy="1424113"/>
            <a:chOff x="-48966" y="1318954"/>
            <a:chExt cx="12240964" cy="1424113"/>
          </a:xfrm>
        </p:grpSpPr>
        <p:pic>
          <p:nvPicPr>
            <p:cNvPr id="71" name="Google Shape;71;p8"/>
            <p:cNvPicPr preferRelativeResize="0"/>
            <p:nvPr/>
          </p:nvPicPr>
          <p:blipFill rotWithShape="1">
            <a:blip r:embed="rId2">
              <a:alphaModFix/>
            </a:blip>
            <a:srcRect b="0" l="0" r="10400" t="81779"/>
            <a:stretch/>
          </p:blipFill>
          <p:spPr>
            <a:xfrm flipH="1">
              <a:off x="-48966" y="1400537"/>
              <a:ext cx="12240964" cy="12005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8"/>
            <p:cNvPicPr preferRelativeResize="0"/>
            <p:nvPr/>
          </p:nvPicPr>
          <p:blipFill rotWithShape="1">
            <a:blip r:embed="rId3">
              <a:alphaModFix/>
            </a:blip>
            <a:srcRect b="-4157" l="0" r="0" t="81033"/>
            <a:stretch/>
          </p:blipFill>
          <p:spPr>
            <a:xfrm flipH="1">
              <a:off x="-48964" y="1318954"/>
              <a:ext cx="12240000" cy="1424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accent3"/>
                </a:solidFill>
              </a:defRPr>
            </a:lvl1pPr>
            <a:lvl2pPr lvl="1">
              <a:buNone/>
              <a:defRPr sz="1300">
                <a:solidFill>
                  <a:schemeClr val="accent3"/>
                </a:solidFill>
              </a:defRPr>
            </a:lvl2pPr>
            <a:lvl3pPr lvl="2">
              <a:buNone/>
              <a:defRPr sz="1300">
                <a:solidFill>
                  <a:schemeClr val="accent3"/>
                </a:solidFill>
              </a:defRPr>
            </a:lvl3pPr>
            <a:lvl4pPr lvl="3">
              <a:buNone/>
              <a:defRPr sz="1300">
                <a:solidFill>
                  <a:schemeClr val="accent3"/>
                </a:solidFill>
              </a:defRPr>
            </a:lvl4pPr>
            <a:lvl5pPr lvl="4">
              <a:buNone/>
              <a:defRPr sz="1300">
                <a:solidFill>
                  <a:schemeClr val="accent3"/>
                </a:solidFill>
              </a:defRPr>
            </a:lvl5pPr>
            <a:lvl6pPr lvl="5">
              <a:buNone/>
              <a:defRPr sz="1300">
                <a:solidFill>
                  <a:schemeClr val="accent3"/>
                </a:solidFill>
              </a:defRPr>
            </a:lvl6pPr>
            <a:lvl7pPr lvl="6">
              <a:buNone/>
              <a:defRPr sz="1300">
                <a:solidFill>
                  <a:schemeClr val="accent3"/>
                </a:solidFill>
              </a:defRPr>
            </a:lvl7pPr>
            <a:lvl8pPr lvl="7">
              <a:buNone/>
              <a:defRPr sz="1300">
                <a:solidFill>
                  <a:schemeClr val="accent3"/>
                </a:solidFill>
              </a:defRPr>
            </a:lvl8pPr>
            <a:lvl9pPr lvl="8">
              <a:buNone/>
              <a:defRPr sz="13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18"/>
          <p:cNvCxnSpPr/>
          <p:nvPr/>
        </p:nvCxnSpPr>
        <p:spPr>
          <a:xfrm>
            <a:off x="10414075" y="2441500"/>
            <a:ext cx="0" cy="111090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6" name="Google Shape;136;p18"/>
          <p:cNvSpPr/>
          <p:nvPr/>
        </p:nvSpPr>
        <p:spPr>
          <a:xfrm>
            <a:off x="2264425" y="1069925"/>
            <a:ext cx="9037200" cy="4429200"/>
          </a:xfrm>
          <a:prstGeom prst="homePlate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2187325" y="1676850"/>
            <a:ext cx="8417700" cy="44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●"/>
            </a:pP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This is a </a:t>
            </a: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Disaster</a:t>
            </a: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, It really is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○"/>
            </a:pP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Growers</a:t>
            </a: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 are changing planting locations (this is a </a:t>
            </a: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guessing</a:t>
            </a: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 game)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○"/>
            </a:pP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I </a:t>
            </a: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believe</a:t>
            </a: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it's</a:t>
            </a: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 only a </a:t>
            </a: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matter</a:t>
            </a: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 of time for major infection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○"/>
            </a:pP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Flying blind. Possible Chemical “Over Reacation”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○"/>
            </a:pP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Support is needed for Section 18/24c for New </a:t>
            </a: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Chemistry not in the “Tool Box”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○"/>
            </a:pP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This is very complex and the </a:t>
            </a: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research/solutions</a:t>
            </a:r>
            <a:r>
              <a:rPr b="1" lang="en-AU" sz="2400">
                <a:latin typeface="Gill Sans"/>
                <a:ea typeface="Gill Sans"/>
                <a:cs typeface="Gill Sans"/>
                <a:sym typeface="Gill Sans"/>
              </a:rPr>
              <a:t> take time</a:t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38" name="Google Shape;138;p18"/>
          <p:cNvCxnSpPr/>
          <p:nvPr/>
        </p:nvCxnSpPr>
        <p:spPr>
          <a:xfrm>
            <a:off x="2105508" y="2410664"/>
            <a:ext cx="14700" cy="115260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139" name="Google Shape;139;p18"/>
          <p:cNvGrpSpPr/>
          <p:nvPr/>
        </p:nvGrpSpPr>
        <p:grpSpPr>
          <a:xfrm>
            <a:off x="329876" y="1317005"/>
            <a:ext cx="10084200" cy="0"/>
            <a:chOff x="-14241" y="2187615"/>
            <a:chExt cx="10084200" cy="0"/>
          </a:xfrm>
        </p:grpSpPr>
        <p:cxnSp>
          <p:nvCxnSpPr>
            <p:cNvPr id="140" name="Google Shape;140;p18"/>
            <p:cNvCxnSpPr/>
            <p:nvPr/>
          </p:nvCxnSpPr>
          <p:spPr>
            <a:xfrm>
              <a:off x="-14241" y="2187615"/>
              <a:ext cx="10084200" cy="0"/>
            </a:xfrm>
            <a:prstGeom prst="straightConnector1">
              <a:avLst/>
            </a:prstGeom>
            <a:noFill/>
            <a:ln cap="flat" cmpd="sng" w="285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18"/>
            <p:cNvCxnSpPr/>
            <p:nvPr/>
          </p:nvCxnSpPr>
          <p:spPr>
            <a:xfrm>
              <a:off x="613458" y="2187615"/>
              <a:ext cx="5943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800"/>
              <a:t>‹#›</a:t>
            </a:fld>
            <a:endParaRPr sz="800"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7425" y="5217249"/>
            <a:ext cx="2605624" cy="173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350" y="0"/>
            <a:ext cx="2412349" cy="160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705600"/>
            <a:ext cx="1524000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3599100" y="-12450"/>
            <a:ext cx="6681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100">
                <a:latin typeface="Avenir"/>
                <a:ea typeface="Avenir"/>
                <a:cs typeface="Avenir"/>
                <a:sym typeface="Avenir"/>
              </a:rPr>
              <a:t>From the Field Insight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100">
                <a:latin typeface="Avenir"/>
                <a:ea typeface="Avenir"/>
                <a:cs typeface="Avenir"/>
                <a:sym typeface="Avenir"/>
              </a:rPr>
              <a:t>Mark Mason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100">
                <a:latin typeface="Avenir"/>
                <a:ea typeface="Avenir"/>
                <a:cs typeface="Avenir"/>
                <a:sym typeface="Avenir"/>
              </a:rPr>
              <a:t>PCA/CCA/Large Grower Shipper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Farmwise Colors">
      <a:dk1>
        <a:srgbClr val="000000"/>
      </a:dk1>
      <a:lt1>
        <a:srgbClr val="FFFFFF"/>
      </a:lt1>
      <a:dk2>
        <a:srgbClr val="111111"/>
      </a:dk2>
      <a:lt2>
        <a:srgbClr val="FFFFFF"/>
      </a:lt2>
      <a:accent1>
        <a:srgbClr val="F89E1B"/>
      </a:accent1>
      <a:accent2>
        <a:srgbClr val="00AC4D"/>
      </a:accent2>
      <a:accent3>
        <a:srgbClr val="4D4945"/>
      </a:accent3>
      <a:accent4>
        <a:srgbClr val="CC4D00"/>
      </a:accent4>
      <a:accent5>
        <a:srgbClr val="603769"/>
      </a:accent5>
      <a:accent6>
        <a:srgbClr val="FAD848"/>
      </a:accent6>
      <a:hlink>
        <a:srgbClr val="F89E1B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