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7" r:id="rId6"/>
    <p:sldId id="268" r:id="rId7"/>
    <p:sldId id="263" r:id="rId8"/>
    <p:sldId id="264" r:id="rId9"/>
    <p:sldId id="269" r:id="rId10"/>
    <p:sldId id="270" r:id="rId11"/>
    <p:sldId id="262" r:id="rId12"/>
    <p:sldId id="272" r:id="rId13"/>
    <p:sldId id="271" r:id="rId14"/>
    <p:sldId id="27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97159-C3DB-4577-88ED-EE7FBBB8DC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B4395B-E27F-4BF3-B144-07AE19E60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379EC-A794-46C8-B667-AA042B81C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5A45D-4BA2-4207-BEA1-2A1A0D85DFA1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159A0-7D36-4060-88B4-803CDA550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47231-062B-4BFF-90FA-DD552F64C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3AC19-CC92-42D2-A23E-F0CAE0D09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699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1D1EA-1406-4BF3-90B8-4365D7699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A476FE-5A18-424D-A1B5-033D8F4B1C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A5B628-692D-42D8-BF20-760FD14EC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5A45D-4BA2-4207-BEA1-2A1A0D85DFA1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4D770-BFD7-4071-B064-88855E49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FF9093-642F-49BD-9E68-987AEE16D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3AC19-CC92-42D2-A23E-F0CAE0D09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682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D265E1-4529-43BB-94EF-44CBD374BA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D5EF4F-4EDF-4F70-8D88-FBA0B37968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E0988-7B98-4528-AA80-DF2B3C634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5A45D-4BA2-4207-BEA1-2A1A0D85DFA1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AC4C7-A8C0-467C-9163-00F9295C2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08697-FC5B-4B2E-A7BE-D2A179C35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3AC19-CC92-42D2-A23E-F0CAE0D09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064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ED64F-8631-4EB2-9025-479826E7A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CF6A4A-FD30-4A39-B39F-7B6AD0F19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02C42-DC40-4AE4-830D-AEAE0502E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5A45D-4BA2-4207-BEA1-2A1A0D85DFA1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9448-B20E-4F3C-9629-D0A2DC5E3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FBDD61-776D-4DA3-87DA-1CDEE03F8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3AC19-CC92-42D2-A23E-F0CAE0D09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819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08673-261D-49FC-A772-4D2D29FE3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A517D5-D6F1-459A-B3E5-243A77CC6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97320-9DDC-4E1C-B54F-EEF80B451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5A45D-4BA2-4207-BEA1-2A1A0D85DFA1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CFABCF-6B10-4573-961E-56C22CF16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EF2E2-44E4-4416-957F-B66EA55FC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3AC19-CC92-42D2-A23E-F0CAE0D09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249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46CEE-582E-46D1-8F63-1378E26DD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6C754-698B-44E2-976A-CA4456CEF8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A2010B-C305-4984-88E3-EA417B15F3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9BC570-6B5E-4981-B013-713CC420D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5A45D-4BA2-4207-BEA1-2A1A0D85DFA1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33F45B-F94E-4A9B-BE0C-8019BAF77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E83DE7-09BF-4F95-B467-4A6396534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3AC19-CC92-42D2-A23E-F0CAE0D09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580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E048A-F352-4C18-AA9B-CB3231E33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2AC5D-AA1E-4930-AD98-9DF15C4487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746D82-2929-41CB-A407-788C8947D3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386E2E-5A02-45A5-A373-5E6905EEAD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9C0CCB-573B-46B7-AF55-C07B78ACA5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94644-7D60-46A7-96A1-7DEE5BF8E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5A45D-4BA2-4207-BEA1-2A1A0D85DFA1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B0CF5B-5B35-42D6-8EF0-E5A39EC1A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C99E5B-B0E4-4AF4-861E-4FFEEA27D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3AC19-CC92-42D2-A23E-F0CAE0D09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960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45E09-60B1-4BC2-929E-7129EA875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755B59-D965-4409-9952-31C42B9D6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5A45D-4BA2-4207-BEA1-2A1A0D85DFA1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D75110-5F14-440B-9595-1EB1DC76C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EB591A-8B8B-434E-8879-D3175F15F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3AC19-CC92-42D2-A23E-F0CAE0D09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940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811C03-0654-4A91-B435-DC2BABE83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5A45D-4BA2-4207-BEA1-2A1A0D85DFA1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90833E-CBCB-476C-9963-79558F722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C7C34A-06C9-4703-898A-7A9CABDE7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3AC19-CC92-42D2-A23E-F0CAE0D09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242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B1AEF-ECB2-4A7F-A8DA-5E690DCBF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AF3F38-D5EB-442A-A47D-E45EFF76F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C17D3F-3A4A-40CC-AC82-713A7BCE4A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2CBE5B-F9AA-445B-9447-A0E577D64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5A45D-4BA2-4207-BEA1-2A1A0D85DFA1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481F3B-E7DA-4E80-A7D3-A4F195341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38C56F-5FC3-42BC-900E-8821C023C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3AC19-CC92-42D2-A23E-F0CAE0D09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425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5BB1E-F48B-4B8C-974D-48DC66F3A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8C33B7-1AF3-4AF9-8AC7-DBAC75D3FE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56F22A-250E-4881-BEE8-EB756C2677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8A50A5-B0C4-42A2-BCCA-2B42431B9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5A45D-4BA2-4207-BEA1-2A1A0D85DFA1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6470A8-238A-4515-8457-CB5E0D6B2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323286-D60D-4EDB-B8A6-AB21D47FE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3AC19-CC92-42D2-A23E-F0CAE0D09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574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D9DBC4-89A4-47DC-966B-DED85374C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ABFE1D-CAE7-460F-AD4F-10A77A8DDF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A49B76-9CF7-4B74-A4D2-A4C5A37994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5A45D-4BA2-4207-BEA1-2A1A0D85DFA1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6FAB8-E620-4844-A510-3A24DAA17D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1697A-0413-42CE-8088-5AAB377CC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3AC19-CC92-42D2-A23E-F0CAE0D09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773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03F756-4DC7-4A9E-A540-24779B527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l"/>
            <a:r>
              <a:rPr lang="en-US" dirty="0"/>
              <a:t>			</a:t>
            </a:r>
            <a:r>
              <a:rPr lang="en-US" sz="4800" b="1" dirty="0">
                <a:latin typeface="+mn-lt"/>
              </a:rPr>
              <a:t>INSV and Pythium Task Force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4A81E16A-F559-4A48-AED4-1E07507F4C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0" b="9373"/>
          <a:stretch/>
        </p:blipFill>
        <p:spPr>
          <a:xfrm>
            <a:off x="1198484" y="1496007"/>
            <a:ext cx="6897105" cy="523326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E8DC49-0E1B-470C-92F1-5EFE0630606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173" y="-64156"/>
            <a:ext cx="1819275" cy="15417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4AC2D9-9ACD-4587-A7F3-2B2D9FCBF4A7}"/>
              </a:ext>
            </a:extLst>
          </p:cNvPr>
          <p:cNvSpPr txBox="1"/>
          <p:nvPr/>
        </p:nvSpPr>
        <p:spPr>
          <a:xfrm>
            <a:off x="8345010" y="2201662"/>
            <a:ext cx="3000652" cy="2581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Informational Hearing on 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Impatiens Necrotic Spot Orthotospovirus, Pythium Wilt and other Leafy Green Plant Diseases   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December 1, 2021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Mary Zischke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2060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0A0E49-32AE-45BF-A154-006BAF2B5C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616" r="1"/>
          <a:stretch/>
        </p:blipFill>
        <p:spPr>
          <a:xfrm>
            <a:off x="1" y="0"/>
            <a:ext cx="1006727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654042-065A-4288-B483-9A859B934243}"/>
              </a:ext>
            </a:extLst>
          </p:cNvPr>
          <p:cNvSpPr txBox="1"/>
          <p:nvPr/>
        </p:nvSpPr>
        <p:spPr>
          <a:xfrm>
            <a:off x="10449017" y="2405848"/>
            <a:ext cx="12783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June 2021</a:t>
            </a:r>
          </a:p>
          <a:p>
            <a:endParaRPr lang="en-US" sz="2400" b="1" dirty="0"/>
          </a:p>
          <a:p>
            <a:r>
              <a:rPr lang="en-US" sz="2400" b="1" dirty="0"/>
              <a:t>Organic lettuce</a:t>
            </a:r>
          </a:p>
        </p:txBody>
      </p:sp>
    </p:spTree>
    <p:extLst>
      <p:ext uri="{BB962C8B-B14F-4D97-AF65-F5344CB8AC3E}">
        <p14:creationId xmlns:p14="http://schemas.microsoft.com/office/powerpoint/2010/main" val="3044353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42A12-50F5-45F0-BFCF-8E13E43EA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</a:t>
            </a:r>
            <a:r>
              <a:rPr lang="en-US" sz="4400" b="1" dirty="0"/>
              <a:t> </a:t>
            </a:r>
            <a:r>
              <a:rPr lang="en-US" sz="4800" b="1" dirty="0">
                <a:latin typeface="+mn-lt"/>
              </a:rPr>
              <a:t>INSV and Pythium Task Force</a:t>
            </a:r>
            <a:endParaRPr lang="en-US" sz="48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24DF9-44C0-41CC-A678-152364CF24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/>
              <a:t>Industry Monitoring Program 2021</a:t>
            </a:r>
          </a:p>
          <a:p>
            <a:r>
              <a:rPr lang="en-US" sz="3200" b="1" dirty="0"/>
              <a:t>Representative sample of growers reported disease development over the season</a:t>
            </a:r>
          </a:p>
          <a:p>
            <a:r>
              <a:rPr lang="en-US" sz="3200" b="1" dirty="0"/>
              <a:t>Disease incidence mapped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9BB60E-DE8C-4760-8FFD-AA614DAF002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26" y="216377"/>
            <a:ext cx="1819275" cy="15417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4768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42A12-50F5-45F0-BFCF-8E13E43EA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</a:t>
            </a:r>
            <a:r>
              <a:rPr lang="en-US" sz="4400" b="1" dirty="0"/>
              <a:t> </a:t>
            </a:r>
            <a:r>
              <a:rPr lang="en-US" sz="4800" b="1" dirty="0">
                <a:latin typeface="+mn-lt"/>
              </a:rPr>
              <a:t>INSV and Pythium Task Force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24DF9-44C0-41CC-A678-152364CF24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/>
              <a:t>Industry Monitoring Program 2021</a:t>
            </a:r>
          </a:p>
          <a:p>
            <a:r>
              <a:rPr lang="en-US" sz="3200" b="1" dirty="0"/>
              <a:t>Estimate of disease impact in 2021</a:t>
            </a:r>
          </a:p>
          <a:p>
            <a:pPr lvl="1"/>
            <a:r>
              <a:rPr lang="en-US" sz="2800" b="1" dirty="0"/>
              <a:t>Approximately one third of all lettuce plantings had some level of damage from INSV and/or Pythium</a:t>
            </a:r>
          </a:p>
          <a:p>
            <a:pPr lvl="1"/>
            <a:r>
              <a:rPr lang="en-US" sz="2800" b="1" dirty="0"/>
              <a:t>Organic impacted more than conventional</a:t>
            </a:r>
          </a:p>
          <a:p>
            <a:pPr lvl="1"/>
            <a:r>
              <a:rPr lang="en-US" sz="2800" b="1" dirty="0"/>
              <a:t>Very high pest management costs</a:t>
            </a:r>
          </a:p>
          <a:p>
            <a:pPr lvl="1"/>
            <a:r>
              <a:rPr lang="en-US" sz="2800" b="1" dirty="0"/>
              <a:t>Fall plantings most impacted</a:t>
            </a:r>
          </a:p>
          <a:p>
            <a:pPr lvl="1"/>
            <a:r>
              <a:rPr lang="en-US" sz="2800" b="1" dirty="0"/>
              <a:t>INSV, Pythium, and Fusarium found in hard hit fields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9BB60E-DE8C-4760-8FFD-AA614DAF002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26" y="216377"/>
            <a:ext cx="1819275" cy="15417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1091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42A12-50F5-45F0-BFCF-8E13E43EA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</a:t>
            </a:r>
            <a:r>
              <a:rPr lang="en-US" sz="4400" b="1" dirty="0"/>
              <a:t> </a:t>
            </a:r>
            <a:r>
              <a:rPr lang="en-US" sz="4800" b="1" dirty="0">
                <a:latin typeface="+mn-lt"/>
              </a:rPr>
              <a:t>INSV and Pythium Task Force</a:t>
            </a:r>
            <a:endParaRPr lang="en-US" sz="48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24DF9-44C0-41CC-A678-152364CF24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/>
              <a:t>Industry Monitoring Program 2021</a:t>
            </a:r>
          </a:p>
          <a:p>
            <a:r>
              <a:rPr lang="en-US" sz="3200" b="1" dirty="0"/>
              <a:t>Contributing Factors to Less Damage than 2020</a:t>
            </a:r>
          </a:p>
          <a:p>
            <a:pPr lvl="1"/>
            <a:r>
              <a:rPr lang="en-US" sz="2800" b="1" dirty="0"/>
              <a:t>Aggressive vector control which may not be sustainable</a:t>
            </a:r>
          </a:p>
          <a:p>
            <a:pPr lvl="2"/>
            <a:r>
              <a:rPr lang="en-US" sz="2400" b="1" dirty="0"/>
              <a:t>Lannate and Radiant</a:t>
            </a:r>
          </a:p>
          <a:p>
            <a:pPr lvl="1"/>
            <a:r>
              <a:rPr lang="en-US" sz="2800" b="1" dirty="0"/>
              <a:t>Aggressive weed management</a:t>
            </a:r>
          </a:p>
          <a:p>
            <a:pPr lvl="1"/>
            <a:r>
              <a:rPr lang="en-US" sz="2800" b="1" dirty="0"/>
              <a:t>Planting adjustments</a:t>
            </a:r>
          </a:p>
          <a:p>
            <a:pPr lvl="2"/>
            <a:r>
              <a:rPr lang="en-US" sz="2400" b="1" dirty="0"/>
              <a:t>Virus moved with the plantings</a:t>
            </a:r>
          </a:p>
          <a:p>
            <a:pPr lvl="1"/>
            <a:r>
              <a:rPr lang="en-US" sz="2800" b="1" dirty="0">
                <a:highlight>
                  <a:srgbClr val="FFFF00"/>
                </a:highlight>
              </a:rPr>
              <a:t>Below normal temperatures entire season</a:t>
            </a:r>
          </a:p>
          <a:p>
            <a:pPr lvl="2"/>
            <a:r>
              <a:rPr lang="en-US" sz="2400" b="1" dirty="0"/>
              <a:t>Models point to a warming climate</a:t>
            </a:r>
          </a:p>
          <a:p>
            <a:pPr lvl="1"/>
            <a:endParaRPr lang="en-US" sz="2800" b="1" dirty="0"/>
          </a:p>
          <a:p>
            <a:pPr lvl="1"/>
            <a:endParaRPr lang="en-US" sz="2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9BB60E-DE8C-4760-8FFD-AA614DAF002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26" y="216377"/>
            <a:ext cx="1819275" cy="15417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41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42A12-50F5-45F0-BFCF-8E13E43EA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</a:t>
            </a:r>
            <a:r>
              <a:rPr lang="en-US" sz="4400" b="1" dirty="0"/>
              <a:t> </a:t>
            </a:r>
            <a:r>
              <a:rPr lang="en-US" sz="4800" b="1" dirty="0">
                <a:latin typeface="+mn-lt"/>
              </a:rPr>
              <a:t>INSV and Pythium Task Force</a:t>
            </a:r>
            <a:endParaRPr lang="en-US" sz="48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24DF9-44C0-41CC-A678-152364CF24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 algn="ctr">
              <a:buNone/>
            </a:pPr>
            <a:r>
              <a:rPr lang="en-US" sz="3600" b="1" dirty="0"/>
              <a:t>Science Based Long Term Solutions</a:t>
            </a:r>
          </a:p>
          <a:p>
            <a:pPr lvl="1"/>
            <a:r>
              <a:rPr lang="en-US" sz="2800" b="1" dirty="0"/>
              <a:t>Research on this disease complex</a:t>
            </a:r>
          </a:p>
          <a:p>
            <a:pPr lvl="2"/>
            <a:r>
              <a:rPr lang="en-US" sz="2800" b="1" dirty="0"/>
              <a:t>Interaction of diseases</a:t>
            </a:r>
          </a:p>
          <a:p>
            <a:pPr lvl="3"/>
            <a:r>
              <a:rPr lang="en-US" sz="2600" b="1" dirty="0"/>
              <a:t>Why are they often found together?</a:t>
            </a:r>
          </a:p>
          <a:p>
            <a:pPr lvl="3"/>
            <a:r>
              <a:rPr lang="en-US" sz="2600" b="1" dirty="0"/>
              <a:t>Environmental triggers poorly understood</a:t>
            </a:r>
          </a:p>
          <a:p>
            <a:pPr lvl="1"/>
            <a:r>
              <a:rPr lang="en-US" sz="2800" b="1" dirty="0"/>
              <a:t>New technologies to monitor and to control vector</a:t>
            </a:r>
          </a:p>
          <a:p>
            <a:pPr lvl="1"/>
            <a:r>
              <a:rPr lang="en-US" sz="2800" b="1" dirty="0"/>
              <a:t>Team of local scientists working with growers</a:t>
            </a:r>
          </a:p>
          <a:p>
            <a:pPr lvl="1"/>
            <a:r>
              <a:rPr lang="en-US" sz="2800" b="1" dirty="0"/>
              <a:t>Funding in SB 170 critical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9BB60E-DE8C-4760-8FFD-AA614DAF002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26" y="216377"/>
            <a:ext cx="1819275" cy="15417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6165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42A12-50F5-45F0-BFCF-8E13E43EA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</a:t>
            </a:r>
            <a:r>
              <a:rPr lang="en-US" sz="4400" b="1" dirty="0"/>
              <a:t> </a:t>
            </a:r>
            <a:r>
              <a:rPr lang="en-US" sz="4800" b="1" dirty="0">
                <a:latin typeface="+mn-lt"/>
              </a:rPr>
              <a:t>INSV and Pythium Task Force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24DF9-44C0-41CC-A678-152364CF24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b="1" dirty="0"/>
          </a:p>
          <a:p>
            <a:pPr lvl="1"/>
            <a:r>
              <a:rPr lang="en-US" sz="2800" b="1" dirty="0"/>
              <a:t>Meeting on INSV (Impatiens Necrotic Spot Virus) and Pythium Wilt (P. uncinulatum) September 2020</a:t>
            </a:r>
          </a:p>
          <a:p>
            <a:pPr lvl="1"/>
            <a:r>
              <a:rPr lang="en-US" sz="2800" b="1" dirty="0"/>
              <a:t>≥ 70 attendees: growers, shippers, and processors</a:t>
            </a:r>
          </a:p>
          <a:p>
            <a:pPr lvl="1"/>
            <a:r>
              <a:rPr lang="en-US" sz="2800" b="1" dirty="0"/>
              <a:t>Fall lettuce crop severely impacted</a:t>
            </a:r>
          </a:p>
          <a:p>
            <a:pPr lvl="1"/>
            <a:r>
              <a:rPr lang="en-US" sz="2800" b="1" dirty="0"/>
              <a:t>Task Force formed to seek solutions</a:t>
            </a:r>
          </a:p>
          <a:p>
            <a:pPr lvl="2"/>
            <a:r>
              <a:rPr lang="en-US" b="1" dirty="0"/>
              <a:t>Weekly meetings since that time</a:t>
            </a:r>
          </a:p>
          <a:p>
            <a:pPr lvl="2"/>
            <a:r>
              <a:rPr lang="en-US" b="1" dirty="0"/>
              <a:t>Focus on lowering disease incidence in 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9BB60E-DE8C-4760-8FFD-AA614DAF002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26" y="216377"/>
            <a:ext cx="1819275" cy="15417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8493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42A12-50F5-45F0-BFCF-8E13E43EA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</a:t>
            </a:r>
            <a:r>
              <a:rPr lang="en-US" sz="4400" b="1" dirty="0"/>
              <a:t> </a:t>
            </a:r>
            <a:r>
              <a:rPr lang="en-US" sz="4800" b="1" dirty="0">
                <a:latin typeface="+mn-lt"/>
              </a:rPr>
              <a:t>INSV and Pythium Task Force</a:t>
            </a:r>
            <a:endParaRPr lang="en-US" sz="48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24DF9-44C0-41CC-A678-152364CF24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/>
              <a:t>Actions taken by the Task Force</a:t>
            </a:r>
          </a:p>
          <a:p>
            <a:r>
              <a:rPr lang="en-US" b="1" dirty="0"/>
              <a:t>Field Tour for CDFA State Plant Pathologist in October</a:t>
            </a:r>
          </a:p>
          <a:p>
            <a:pPr lvl="1"/>
            <a:r>
              <a:rPr lang="en-US" b="1" dirty="0"/>
              <a:t>9/9 Fields sampled tested positive for INSV</a:t>
            </a:r>
          </a:p>
          <a:p>
            <a:pPr lvl="1"/>
            <a:r>
              <a:rPr lang="en-US" b="1" dirty="0"/>
              <a:t>7/9 Fields sampled tested positive for Pythium Wilt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9BB60E-DE8C-4760-8FFD-AA614DAF002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26" y="216377"/>
            <a:ext cx="1819275" cy="15417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8222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42A12-50F5-45F0-BFCF-8E13E43EA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</a:t>
            </a:r>
            <a:r>
              <a:rPr lang="en-US" sz="4400" b="1" dirty="0"/>
              <a:t> </a:t>
            </a:r>
            <a:r>
              <a:rPr lang="en-US" sz="4800" b="1" dirty="0">
                <a:latin typeface="+mn-lt"/>
              </a:rPr>
              <a:t>INSV and Pythium Task Force</a:t>
            </a:r>
            <a:endParaRPr lang="en-US" sz="4800" dirty="0">
              <a:latin typeface="+mn-lt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2B64448-0565-43AD-9645-AD3861EE2C0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4288" y="1909919"/>
            <a:ext cx="5350277" cy="4474344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1AC1BF8-F105-4BE9-9BF1-7F9296DB02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746" y="1470603"/>
            <a:ext cx="6762986" cy="507224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9BB60E-DE8C-4760-8FFD-AA614DAF002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26" y="216377"/>
            <a:ext cx="1819275" cy="15417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8207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42A12-50F5-45F0-BFCF-8E13E43EA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</a:t>
            </a:r>
            <a:r>
              <a:rPr lang="en-US" sz="4400" b="1" dirty="0"/>
              <a:t> </a:t>
            </a:r>
            <a:r>
              <a:rPr lang="en-US" sz="4800" b="1" dirty="0">
                <a:latin typeface="+mn-lt"/>
              </a:rPr>
              <a:t>INSV and Pythium Task Force</a:t>
            </a:r>
            <a:endParaRPr lang="en-US" sz="48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24DF9-44C0-41CC-A678-152364CF24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/>
              <a:t>Actions taken by the Task Force</a:t>
            </a:r>
          </a:p>
          <a:p>
            <a:r>
              <a:rPr lang="en-US" sz="2000" b="1" dirty="0"/>
              <a:t>Grower Survey to Document Disease Damage in 2020</a:t>
            </a:r>
          </a:p>
          <a:p>
            <a:pPr lvl="1"/>
            <a:r>
              <a:rPr lang="en-US" sz="1600" b="1" dirty="0"/>
              <a:t>Data from 1350 lettuce plantings: 33% average crop loss</a:t>
            </a:r>
          </a:p>
          <a:p>
            <a:pPr lvl="1"/>
            <a:r>
              <a:rPr lang="en-US" sz="1600" b="1" dirty="0"/>
              <a:t>Most fields reported to have both diseases</a:t>
            </a:r>
          </a:p>
          <a:p>
            <a:r>
              <a:rPr lang="en-US" sz="2000" b="1" dirty="0"/>
              <a:t>Economic Study </a:t>
            </a:r>
          </a:p>
          <a:p>
            <a:pPr lvl="1"/>
            <a:r>
              <a:rPr lang="en-US" sz="1600" b="1" dirty="0"/>
              <a:t>Data supplied by twelve large Salinas Valley lettuce producers</a:t>
            </a:r>
          </a:p>
          <a:p>
            <a:pPr lvl="1"/>
            <a:r>
              <a:rPr lang="en-US" sz="1600" b="1" dirty="0"/>
              <a:t>Using a range of annual price averages from the previous five seasons, gross revenue losses estimated at between $47 and $77 million for the survey respondents</a:t>
            </a:r>
          </a:p>
          <a:p>
            <a:pPr lvl="1"/>
            <a:r>
              <a:rPr lang="en-US" sz="1600" b="1" dirty="0"/>
              <a:t>Increase in production costs averaged $690/acre due to higher pest management costs, primarily for thrips control.  This represented a 10 to 15% increase in farming costs.</a:t>
            </a:r>
          </a:p>
          <a:p>
            <a:pPr lvl="1"/>
            <a:r>
              <a:rPr lang="en-US" sz="1600" b="1" dirty="0"/>
              <a:t>Industry losses estimated to be $100 million in 2020</a:t>
            </a:r>
          </a:p>
          <a:p>
            <a:pPr marL="0" indent="0">
              <a:buNone/>
            </a:pPr>
            <a:endParaRPr lang="en-US" sz="3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9BB60E-DE8C-4760-8FFD-AA614DAF002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26" y="216377"/>
            <a:ext cx="1819275" cy="15417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2976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42A12-50F5-45F0-BFCF-8E13E43EA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			</a:t>
            </a:r>
            <a:r>
              <a:rPr lang="en-US" sz="4800" dirty="0"/>
              <a:t> </a:t>
            </a:r>
            <a:r>
              <a:rPr lang="en-US" sz="4800" b="1" dirty="0">
                <a:latin typeface="+mn-lt"/>
              </a:rPr>
              <a:t>INSV and Pythium Task Force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24DF9-44C0-41CC-A678-152364CF2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Actions taken by the Task Force</a:t>
            </a:r>
            <a:endParaRPr lang="en-US" dirty="0"/>
          </a:p>
          <a:p>
            <a:r>
              <a:rPr lang="en-US" b="1" dirty="0"/>
              <a:t>Developed easily communicated Good Agricultural Practices</a:t>
            </a:r>
          </a:p>
          <a:p>
            <a:pPr lvl="1"/>
            <a:r>
              <a:rPr lang="en-US" b="1" noProof="0" dirty="0"/>
              <a:t>Disk harvested fields as soon as possible</a:t>
            </a:r>
          </a:p>
          <a:p>
            <a:pPr lvl="2"/>
            <a:r>
              <a:rPr lang="en-US" b="1" noProof="0" dirty="0"/>
              <a:t>INSV infected plants continue to harbor thrips that could move the virus to later plantings</a:t>
            </a:r>
          </a:p>
          <a:p>
            <a:pPr lvl="2"/>
            <a:r>
              <a:rPr lang="en-US" b="1" noProof="0" dirty="0"/>
              <a:t>Pythium infected plants support the formation of soilborne spores that could infect subsequent plantings for several years</a:t>
            </a:r>
          </a:p>
          <a:p>
            <a:pPr lvl="1"/>
            <a:r>
              <a:rPr lang="en-US" b="1" noProof="0" dirty="0"/>
              <a:t>Aggressively manage thrips </a:t>
            </a:r>
          </a:p>
          <a:p>
            <a:pPr lvl="1"/>
            <a:r>
              <a:rPr lang="en-US" b="1" noProof="0" dirty="0"/>
              <a:t>Aggressively manage weed hosts</a:t>
            </a:r>
          </a:p>
          <a:p>
            <a:pPr lvl="2"/>
            <a:r>
              <a:rPr lang="en-US" b="1" noProof="0" dirty="0"/>
              <a:t>In lettuce plantings, in other crops on the ranch, and in bordering areas, when possible</a:t>
            </a:r>
          </a:p>
          <a:p>
            <a:pPr lvl="1"/>
            <a:r>
              <a:rPr lang="en-US" b="1" noProof="0" dirty="0"/>
              <a:t>Report disease incidence</a:t>
            </a:r>
          </a:p>
          <a:p>
            <a:pPr lvl="2"/>
            <a:r>
              <a:rPr lang="en-US" b="1" noProof="0" dirty="0"/>
              <a:t>Scout for both INSV and Pythium</a:t>
            </a:r>
          </a:p>
          <a:p>
            <a:pPr lvl="2"/>
            <a:r>
              <a:rPr lang="en-US" b="1" noProof="0" dirty="0"/>
              <a:t>Know the key symptoms of both diseases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9BB60E-DE8C-4760-8FFD-AA614DAF002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26" y="216377"/>
            <a:ext cx="1819275" cy="15417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1879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42A12-50F5-45F0-BFCF-8E13E43EA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</a:t>
            </a:r>
            <a:r>
              <a:rPr lang="en-US" sz="4400" b="1" dirty="0"/>
              <a:t> </a:t>
            </a:r>
            <a:r>
              <a:rPr lang="en-US" sz="4800" b="1" dirty="0">
                <a:latin typeface="+mn-lt"/>
              </a:rPr>
              <a:t>INSV and Pythium Task Force</a:t>
            </a:r>
            <a:endParaRPr lang="en-US" sz="48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24DF9-44C0-41CC-A678-152364CF24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/>
              <a:t>Actions taken by Task Force</a:t>
            </a:r>
          </a:p>
          <a:p>
            <a:r>
              <a:rPr lang="en-US" b="1" dirty="0"/>
              <a:t>Weed Abatement (INSV)</a:t>
            </a:r>
          </a:p>
          <a:p>
            <a:pPr lvl="1"/>
            <a:r>
              <a:rPr lang="en-US" b="1" dirty="0"/>
              <a:t>Ag Commissioner requiring signature on notice included with restricted materials permit</a:t>
            </a:r>
          </a:p>
          <a:p>
            <a:pPr lvl="1"/>
            <a:r>
              <a:rPr lang="en-US" b="1" dirty="0"/>
              <a:t>Ag Commissioner addressed abandoned properties with weed issues</a:t>
            </a:r>
          </a:p>
          <a:p>
            <a:pPr lvl="1"/>
            <a:r>
              <a:rPr lang="en-US" b="1" dirty="0"/>
              <a:t>Caltrans ROW 101 Corridor – mowing project to reduce weed hosts</a:t>
            </a:r>
          </a:p>
          <a:p>
            <a:pPr lvl="1"/>
            <a:r>
              <a:rPr lang="en-US" b="1" dirty="0"/>
              <a:t>County and City of Salinas – mowing medians, solar panel installations</a:t>
            </a:r>
          </a:p>
          <a:p>
            <a:pPr lvl="1"/>
            <a:r>
              <a:rPr lang="en-US" b="1" dirty="0"/>
              <a:t>Southern Pacific RR – track maintenance manager working with growers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9BB60E-DE8C-4760-8FFD-AA614DAF002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26" y="216377"/>
            <a:ext cx="1819275" cy="15417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2007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42A12-50F5-45F0-BFCF-8E13E43EA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</a:t>
            </a:r>
            <a:r>
              <a:rPr lang="en-US" sz="4400" b="1" dirty="0"/>
              <a:t> </a:t>
            </a:r>
            <a:r>
              <a:rPr lang="en-US" sz="4800" b="1" dirty="0">
                <a:latin typeface="+mn-lt"/>
              </a:rPr>
              <a:t>INSV and Pythium Task Force</a:t>
            </a:r>
            <a:endParaRPr lang="en-US" sz="48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24DF9-44C0-41CC-A678-152364CF24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Actions taken by Task Force</a:t>
            </a:r>
          </a:p>
          <a:p>
            <a:r>
              <a:rPr lang="en-US" b="1" dirty="0"/>
              <a:t>Planting schedule adjustments</a:t>
            </a:r>
          </a:p>
          <a:p>
            <a:pPr lvl="1"/>
            <a:r>
              <a:rPr lang="en-US" b="1" dirty="0"/>
              <a:t>Relocating plantings to areas with low infection rates</a:t>
            </a:r>
          </a:p>
          <a:p>
            <a:pPr lvl="1"/>
            <a:r>
              <a:rPr lang="en-US" b="1" dirty="0"/>
              <a:t>Using varieties with some level of Pythium resistance</a:t>
            </a:r>
          </a:p>
          <a:p>
            <a:r>
              <a:rPr lang="en-US" b="1" dirty="0"/>
              <a:t>Aggressive vector control for INSV</a:t>
            </a:r>
          </a:p>
          <a:p>
            <a:r>
              <a:rPr lang="en-US" b="1" dirty="0"/>
              <a:t>Applied for 24c for Torac</a:t>
            </a:r>
          </a:p>
          <a:p>
            <a:r>
              <a:rPr lang="en-US" b="1" dirty="0"/>
              <a:t>Met with IR-4 to communicate need for new chemistries</a:t>
            </a:r>
          </a:p>
          <a:p>
            <a:r>
              <a:rPr lang="en-US" b="1" dirty="0"/>
              <a:t>Label changes to fungicide</a:t>
            </a:r>
          </a:p>
          <a:p>
            <a:r>
              <a:rPr lang="en-US" b="1" dirty="0"/>
              <a:t>Problem statement developed to share with tech innovators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9BB60E-DE8C-4760-8FFD-AA614DAF002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26" y="216377"/>
            <a:ext cx="1819275" cy="15417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4812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820694-8A34-46F8-9A7E-73AFBE9BF4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157"/>
          <a:stretch/>
        </p:blipFill>
        <p:spPr>
          <a:xfrm>
            <a:off x="258218" y="0"/>
            <a:ext cx="4722156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C35BDF-F787-40D6-929D-A53BDAD35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0015" y="0"/>
            <a:ext cx="514160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8C576D-1A60-470A-875A-D39C24AC00DE}"/>
              </a:ext>
            </a:extLst>
          </p:cNvPr>
          <p:cNvSpPr txBox="1"/>
          <p:nvPr/>
        </p:nvSpPr>
        <p:spPr>
          <a:xfrm>
            <a:off x="10573306" y="2361460"/>
            <a:ext cx="1038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February 2021</a:t>
            </a:r>
          </a:p>
        </p:txBody>
      </p:sp>
    </p:spTree>
    <p:extLst>
      <p:ext uri="{BB962C8B-B14F-4D97-AF65-F5344CB8AC3E}">
        <p14:creationId xmlns:p14="http://schemas.microsoft.com/office/powerpoint/2010/main" val="20730019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1105</TotalTime>
  <Words>698</Words>
  <Application>Microsoft Office PowerPoint</Application>
  <PresentationFormat>Widescreen</PresentationFormat>
  <Paragraphs>95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Cambria</vt:lpstr>
      <vt:lpstr>Office Theme</vt:lpstr>
      <vt:lpstr>   INSV and Pythium Task Force</vt:lpstr>
      <vt:lpstr>    INSV and Pythium Task Force</vt:lpstr>
      <vt:lpstr>    INSV and Pythium Task Force</vt:lpstr>
      <vt:lpstr>    INSV and Pythium Task Force</vt:lpstr>
      <vt:lpstr>    INSV and Pythium Task Force</vt:lpstr>
      <vt:lpstr>    INSV and Pythium Task Force</vt:lpstr>
      <vt:lpstr>    INSV and Pythium Task Force</vt:lpstr>
      <vt:lpstr>    INSV and Pythium Task Force</vt:lpstr>
      <vt:lpstr>PowerPoint Presentation</vt:lpstr>
      <vt:lpstr>PowerPoint Presentation</vt:lpstr>
      <vt:lpstr>    INSV and Pythium Task Force</vt:lpstr>
      <vt:lpstr>    INSV and Pythium Task Force</vt:lpstr>
      <vt:lpstr>    INSV and Pythium Task Force</vt:lpstr>
      <vt:lpstr>    INSV and Pythium Task Force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INSV and Pythium Task Force</dc:title>
  <dc:creator>Mary Zischke</dc:creator>
  <cp:lastModifiedBy>Mary Zischke</cp:lastModifiedBy>
  <cp:revision>17</cp:revision>
  <dcterms:created xsi:type="dcterms:W3CDTF">2021-01-25T03:13:12Z</dcterms:created>
  <dcterms:modified xsi:type="dcterms:W3CDTF">2021-12-01T19:38:38Z</dcterms:modified>
</cp:coreProperties>
</file>